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5" r:id="rId3"/>
    <p:sldId id="356" r:id="rId4"/>
    <p:sldId id="280" r:id="rId5"/>
    <p:sldId id="281" r:id="rId6"/>
    <p:sldId id="344" r:id="rId7"/>
    <p:sldId id="350" r:id="rId8"/>
    <p:sldId id="345" r:id="rId9"/>
    <p:sldId id="346" r:id="rId10"/>
    <p:sldId id="347" r:id="rId11"/>
    <p:sldId id="348" r:id="rId12"/>
    <p:sldId id="352" r:id="rId13"/>
    <p:sldId id="354" r:id="rId14"/>
    <p:sldId id="353" r:id="rId15"/>
    <p:sldId id="361" r:id="rId16"/>
    <p:sldId id="357" r:id="rId17"/>
    <p:sldId id="358" r:id="rId18"/>
    <p:sldId id="359" r:id="rId19"/>
    <p:sldId id="371" r:id="rId20"/>
    <p:sldId id="372" r:id="rId21"/>
    <p:sldId id="373" r:id="rId22"/>
    <p:sldId id="360" r:id="rId23"/>
    <p:sldId id="363" r:id="rId24"/>
    <p:sldId id="362" r:id="rId25"/>
    <p:sldId id="369" r:id="rId26"/>
    <p:sldId id="374" r:id="rId27"/>
    <p:sldId id="370" r:id="rId28"/>
    <p:sldId id="351" r:id="rId29"/>
    <p:sldId id="364" r:id="rId30"/>
    <p:sldId id="365" r:id="rId31"/>
    <p:sldId id="366" r:id="rId32"/>
    <p:sldId id="367" r:id="rId33"/>
    <p:sldId id="368" r:id="rId34"/>
    <p:sldId id="349" r:id="rId35"/>
    <p:sldId id="375" r:id="rId36"/>
    <p:sldId id="37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898"/>
    <a:srgbClr val="D1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5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E57D0-6803-4304-9BB9-2D6F358BD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4A2500-8983-4850-9813-9AFC61C8A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4D508-4790-4DD3-903C-23FCA6CB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D3139-0121-4C94-8918-51C8280F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68CC-B718-4EBA-98BB-D5E40ABA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2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822DE-EDA2-456C-8D59-3A618F75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BDD7CC-4FE3-408A-8C42-163E55EFB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9ED01-0ACC-4D99-B94B-3369556B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B5EED-51AB-4E95-BC8D-DE2EDCF1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FEEFB-BE50-4872-A039-C2F609C4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0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ACB262-02D7-474C-B31D-E882F843E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8DBD52-BF58-41EC-84BA-DB0F97C75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BD710-6022-45F6-B458-EBA3AA6D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01B62-3C10-46E4-8DE0-ACF9AB0E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C1D9C-9E18-4887-95FC-BE7E1A2E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2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8771-7450-405F-913E-317A9280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18B7D-D7A7-4361-9574-91698BED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B12AB-9666-448C-8958-B978D237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9B51B-15F1-43EC-848A-7AD9EFA2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37643-A447-40FF-8EA5-B17E94BC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A6117-E8D3-49D0-9693-4422CA22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C48C8-7C0E-4B66-B02E-777171E49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6C02E-9C93-4285-8DB3-2E10EB22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99E0D-74A6-4208-96D0-541C11C7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7F726-5114-42ED-89F0-71D17F34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8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7B4E6-1DB6-443F-997E-C87D02D5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CBC9B9-C6A3-45B3-BE58-1F9808406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B470A5-DE2F-49E3-B70F-E276A1999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230FE-97E3-4427-B7B1-E9DF35DE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80926-20D7-4325-A72F-23F22948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FCC645-E39F-4709-A72B-D2DC68CD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7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93A8B-42CC-4969-8967-B488D1B4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2B27C-11BF-4508-80E9-0140CDD47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3E199-0F48-4002-A4CF-B3534489B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F56E59-4622-4336-8A45-1460F4142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1B10EE-BD6A-4F07-AA34-CD640A561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E1C775-AFC3-4FB1-A3FA-B4865EDE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76085F-99B9-40DF-AC20-FAAA789C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6D95CF-3F69-40EB-9790-0F3983EC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38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16A5B-A2BD-4F95-996F-D8CA1ABF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407F72-1B05-4C94-8420-B639E3C9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76D9EF-A4D0-4BB2-B1C6-011EE8D2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B2ACE3-2D7A-4B32-9498-94270D67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5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9A0961-21BD-419E-858C-FC886662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0C701C-DA96-4808-A019-FFC998E7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B0520-0C24-4210-A808-795A3534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1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6E248-E55F-4649-BC29-7961158F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DF253-2B03-4F20-8B6E-D93336F19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426599-1FF5-4C75-BAEA-4F4E2A081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973F56-9CE3-4E62-85EB-487CBAFE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184C3-7621-4FDF-ACB3-B4FD4B99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BDA4C1-857B-4EB1-8038-B4297632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7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A53C9-EB5C-462D-B2BA-9696E014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2E00A-0626-4B7C-B03D-99A480FB8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DE55AB-D52B-44E1-8EEA-43F4F36CA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EE025D-E033-4836-A9A7-E7A9487B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F6F35-DA36-4B9C-8F25-C15F9681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D1C6-2058-44E1-B6A6-53B1D265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95B8F6-B4F5-470D-8A67-B3AED63B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423137-1303-4BE0-B7D6-834983692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8E8DD-619F-40BA-AA86-DC9DFD6D2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A3A9-AF04-48A9-8E2D-284BDB5DE951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12589-5649-45C2-919D-170C015F6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EFCA6-EBA6-4A16-A63D-3B21CCF8E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9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2467B1-1AFC-4ED1-B5D1-7EA37552723D}"/>
              </a:ext>
            </a:extLst>
          </p:cNvPr>
          <p:cNvSpPr/>
          <p:nvPr/>
        </p:nvSpPr>
        <p:spPr>
          <a:xfrm>
            <a:off x="1470762" y="582429"/>
            <a:ext cx="6726753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고령자를 위한 센서 및 </a:t>
            </a:r>
            <a:r>
              <a:rPr lang="en-US" altLang="ko-KR" sz="2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2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2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43C86-65B6-4790-86CA-7D9C371F72BA}"/>
              </a:ext>
            </a:extLst>
          </p:cNvPr>
          <p:cNvSpPr txBox="1"/>
          <p:nvPr/>
        </p:nvSpPr>
        <p:spPr>
          <a:xfrm>
            <a:off x="2037347" y="1095758"/>
            <a:ext cx="2839453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1FFFBA-2A96-46B1-A222-8BE5B0CA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7" y="679346"/>
            <a:ext cx="1347591" cy="1347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3478B-D301-4D5E-BE46-2CE508B89DA1}"/>
              </a:ext>
            </a:extLst>
          </p:cNvPr>
          <p:cNvSpPr txBox="1"/>
          <p:nvPr/>
        </p:nvSpPr>
        <p:spPr>
          <a:xfrm>
            <a:off x="5916039" y="5314090"/>
            <a:ext cx="3792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Mentor</a:t>
            </a: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박찬식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대표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이성협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주임연구원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2F2F76-92BF-40CE-9C24-C5BB46F90D10}"/>
              </a:ext>
            </a:extLst>
          </p:cNvPr>
          <p:cNvSpPr/>
          <p:nvPr/>
        </p:nvSpPr>
        <p:spPr>
          <a:xfrm>
            <a:off x="1513423" y="1458127"/>
            <a:ext cx="6726753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and AI for Elderly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FC766-6FD7-48FF-8338-E99F9B806A9A}"/>
              </a:ext>
            </a:extLst>
          </p:cNvPr>
          <p:cNvSpPr txBox="1"/>
          <p:nvPr/>
        </p:nvSpPr>
        <p:spPr>
          <a:xfrm>
            <a:off x="8791078" y="4869688"/>
            <a:ext cx="1000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13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Team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73BEC8-C2C3-43C9-A104-2C98FB798D51}"/>
              </a:ext>
            </a:extLst>
          </p:cNvPr>
          <p:cNvCxnSpPr>
            <a:cxnSpLocks/>
          </p:cNvCxnSpPr>
          <p:nvPr/>
        </p:nvCxnSpPr>
        <p:spPr>
          <a:xfrm>
            <a:off x="9791480" y="4934993"/>
            <a:ext cx="0" cy="1038943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A4444F-556A-4BFD-A57E-DFABB6D15E2C}"/>
              </a:ext>
            </a:extLst>
          </p:cNvPr>
          <p:cNvSpPr txBox="1"/>
          <p:nvPr/>
        </p:nvSpPr>
        <p:spPr>
          <a:xfrm>
            <a:off x="9956614" y="4869688"/>
            <a:ext cx="1976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컴퓨터학부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2014097054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오경석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2014097035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박성원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2014097065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이지민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2014097085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추승윤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66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65B3097-C981-43E1-A42E-7EC6E94AF0F8}"/>
              </a:ext>
            </a:extLst>
          </p:cNvPr>
          <p:cNvCxnSpPr>
            <a:cxnSpLocks/>
          </p:cNvCxnSpPr>
          <p:nvPr/>
        </p:nvCxnSpPr>
        <p:spPr>
          <a:xfrm>
            <a:off x="9042408" y="2785578"/>
            <a:ext cx="0" cy="27809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7CD1B0-303C-4359-8995-E4B87E096F13}"/>
              </a:ext>
            </a:extLst>
          </p:cNvPr>
          <p:cNvGrpSpPr/>
          <p:nvPr/>
        </p:nvGrpSpPr>
        <p:grpSpPr>
          <a:xfrm>
            <a:off x="1336951" y="1473714"/>
            <a:ext cx="4829862" cy="4198778"/>
            <a:chOff x="1336951" y="1473714"/>
            <a:chExt cx="4829862" cy="419877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E8D0C70-CAB0-436C-8F5C-10A7BE36C87F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73" name="모서리가 둥근 직사각형 4">
                <a:extLst>
                  <a:ext uri="{FF2B5EF4-FFF2-40B4-BE49-F238E27FC236}">
                    <a16:creationId xmlns:a16="http://schemas.microsoft.com/office/drawing/2014/main" id="{EAA1300F-3355-47FC-93E7-316C53ADBD66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FEA7538-F48F-479D-8BF0-CB4C74BA827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BF3C68C3-1695-47B3-BBFE-E514235B529A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76" name="모서리가 둥근 직사각형 8">
                  <a:extLst>
                    <a:ext uri="{FF2B5EF4-FFF2-40B4-BE49-F238E27FC236}">
                      <a16:creationId xmlns:a16="http://schemas.microsoft.com/office/drawing/2014/main" id="{016C8C6A-CE91-4ABC-A0B6-D047AE65F68E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3E233789-C101-402D-92C6-A7ED62A49CFD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E9A23B-8EA6-4550-9A21-5EAF5A3B06AD}"/>
                  </a:ext>
                </a:extLst>
              </p:cNvPr>
              <p:cNvSpPr txBox="1"/>
              <p:nvPr/>
            </p:nvSpPr>
            <p:spPr>
              <a:xfrm>
                <a:off x="813772" y="3243571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3C043BD-980B-4BC4-A33F-8C1295E5B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80" name="모서리가 둥근 직사각형 3">
                <a:extLst>
                  <a:ext uri="{FF2B5EF4-FFF2-40B4-BE49-F238E27FC236}">
                    <a16:creationId xmlns:a16="http://schemas.microsoft.com/office/drawing/2014/main" id="{3758F07E-E25C-4AAE-AC16-061067EDFFD5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1" name="모서리가 둥근 직사각형 24">
                <a:extLst>
                  <a:ext uri="{FF2B5EF4-FFF2-40B4-BE49-F238E27FC236}">
                    <a16:creationId xmlns:a16="http://schemas.microsoft.com/office/drawing/2014/main" id="{23996DAB-177A-487E-8F82-027D94F11537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37D49C9-BBAB-419C-AE0D-C7097AA8557C}"/>
                  </a:ext>
                </a:extLst>
              </p:cNvPr>
              <p:cNvSpPr txBox="1"/>
              <p:nvPr/>
            </p:nvSpPr>
            <p:spPr>
              <a:xfrm>
                <a:off x="1349995" y="4013156"/>
                <a:ext cx="8146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100" dirty="0"/>
                  <a:t>주문하기</a:t>
                </a:r>
                <a:endParaRPr kumimoji="1" lang="en-US" altLang="ko-KR" sz="11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68A9BF-3505-483D-A76C-14548F53F1EA}"/>
                  </a:ext>
                </a:extLst>
              </p:cNvPr>
              <p:cNvSpPr txBox="1"/>
              <p:nvPr/>
            </p:nvSpPr>
            <p:spPr>
              <a:xfrm>
                <a:off x="1288865" y="4450457"/>
                <a:ext cx="96170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900" dirty="0"/>
                  <a:t>다른 메뉴 보기</a:t>
                </a:r>
                <a:endParaRPr kumimoji="1" lang="en-US" altLang="ko-KR" sz="9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AF4BC-FA19-40D3-A55F-6D5B65493F49}"/>
                  </a:ext>
                </a:extLst>
              </p:cNvPr>
              <p:cNvSpPr txBox="1"/>
              <p:nvPr/>
            </p:nvSpPr>
            <p:spPr>
              <a:xfrm>
                <a:off x="1388737" y="3453350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7DC5DC-8598-4E9C-A0F9-9450D738EA0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5" name="모서리가 둥근 직사각형 34">
                <a:extLst>
                  <a:ext uri="{FF2B5EF4-FFF2-40B4-BE49-F238E27FC236}">
                    <a16:creationId xmlns:a16="http://schemas.microsoft.com/office/drawing/2014/main" id="{F03809FE-A256-44F2-A7F0-6D290A5DACFC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F4981F0-7159-40F8-9E7F-04D6EBFF5587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987B5A21-4291-4B0E-BE89-C474B24D6D76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88" name="모서리가 둥근 직사각형 37">
                  <a:extLst>
                    <a:ext uri="{FF2B5EF4-FFF2-40B4-BE49-F238E27FC236}">
                      <a16:creationId xmlns:a16="http://schemas.microsoft.com/office/drawing/2014/main" id="{19039F44-E143-4E36-AAC8-64D1A799E347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4A72698E-7058-4353-B122-8902ADD2FEEB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9862DF-B0B5-4CCE-A5CB-9875A3B05D30}"/>
                  </a:ext>
                </a:extLst>
              </p:cNvPr>
              <p:cNvSpPr txBox="1"/>
              <p:nvPr/>
            </p:nvSpPr>
            <p:spPr>
              <a:xfrm>
                <a:off x="3655230" y="3227110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A6D4A7D-9A5C-427A-A1B0-281370CE5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B7B0DE1-76D6-49E9-8DBB-F8EB7DCC0DD4}"/>
                  </a:ext>
                </a:extLst>
              </p:cNvPr>
              <p:cNvSpPr txBox="1"/>
              <p:nvPr/>
            </p:nvSpPr>
            <p:spPr>
              <a:xfrm>
                <a:off x="4239084" y="3422779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59C37F-0C21-4042-B8DF-CA502C1656A6}"/>
                  </a:ext>
                </a:extLst>
              </p:cNvPr>
              <p:cNvSpPr txBox="1"/>
              <p:nvPr/>
            </p:nvSpPr>
            <p:spPr>
              <a:xfrm>
                <a:off x="4376619" y="4197571"/>
                <a:ext cx="4073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보통</a:t>
                </a:r>
                <a:endParaRPr kumimoji="1" lang="en-US" altLang="ko-KR" sz="800" b="1" dirty="0"/>
              </a:p>
            </p:txBody>
          </p:sp>
          <p:sp>
            <p:nvSpPr>
              <p:cNvPr id="94" name="모서리가 둥근 직사각형 49">
                <a:extLst>
                  <a:ext uri="{FF2B5EF4-FFF2-40B4-BE49-F238E27FC236}">
                    <a16:creationId xmlns:a16="http://schemas.microsoft.com/office/drawing/2014/main" id="{54F16F3C-903D-4A1F-9E85-F50E236DA56A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모서리가 둥근 직사각형 50">
                <a:extLst>
                  <a:ext uri="{FF2B5EF4-FFF2-40B4-BE49-F238E27FC236}">
                    <a16:creationId xmlns:a16="http://schemas.microsoft.com/office/drawing/2014/main" id="{6DF49FCF-74E3-49F2-B8D2-80059026DDCF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6" name="모서리가 둥근 직사각형 51">
                <a:extLst>
                  <a:ext uri="{FF2B5EF4-FFF2-40B4-BE49-F238E27FC236}">
                    <a16:creationId xmlns:a16="http://schemas.microsoft.com/office/drawing/2014/main" id="{ED972F36-A232-4E9A-9AB9-E7349457E774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12EA8E7-9AFC-4C37-9FB0-F97E4E2C0DE7}"/>
                  </a:ext>
                </a:extLst>
              </p:cNvPr>
              <p:cNvSpPr txBox="1"/>
              <p:nvPr/>
            </p:nvSpPr>
            <p:spPr>
              <a:xfrm>
                <a:off x="4288900" y="3867863"/>
                <a:ext cx="60102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달달하게</a:t>
                </a:r>
                <a:endParaRPr kumimoji="1" lang="en-US" altLang="ko-KR" sz="800" b="1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D78BC41-F8B4-476A-98CB-9F6F1401CA48}"/>
                  </a:ext>
                </a:extLst>
              </p:cNvPr>
              <p:cNvSpPr txBox="1"/>
              <p:nvPr/>
            </p:nvSpPr>
            <p:spPr>
              <a:xfrm>
                <a:off x="4305315" y="4530036"/>
                <a:ext cx="60693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>
                    <a:solidFill>
                      <a:schemeClr val="bg1">
                        <a:lumMod val="95000"/>
                      </a:schemeClr>
                    </a:solidFill>
                  </a:rPr>
                  <a:t>진하게</a:t>
                </a:r>
                <a:endParaRPr kumimoji="1" lang="en-US" altLang="ko-KR" sz="8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DA613F-F745-4091-A94E-6E74A424D3AB}"/>
              </a:ext>
            </a:extLst>
          </p:cNvPr>
          <p:cNvGrpSpPr/>
          <p:nvPr/>
        </p:nvGrpSpPr>
        <p:grpSpPr>
          <a:xfrm>
            <a:off x="7899061" y="2570493"/>
            <a:ext cx="992578" cy="708622"/>
            <a:chOff x="7053654" y="872813"/>
            <a:chExt cx="1649363" cy="117751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660634-F2B2-4812-AC7A-9DB75374ADED}"/>
                </a:ext>
              </a:extLst>
            </p:cNvPr>
            <p:cNvSpPr txBox="1"/>
            <p:nvPr/>
          </p:nvSpPr>
          <p:spPr>
            <a:xfrm>
              <a:off x="7053654" y="872813"/>
              <a:ext cx="1649363" cy="42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 err="1"/>
                <a:t>가나다라마다</a:t>
              </a:r>
              <a:endParaRPr kumimoji="1" lang="ko-KR" altLang="en-US" sz="105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B15A1D1-0C85-4772-9DEE-34E7461A89C3}"/>
                </a:ext>
              </a:extLst>
            </p:cNvPr>
            <p:cNvSpPr txBox="1"/>
            <p:nvPr/>
          </p:nvSpPr>
          <p:spPr>
            <a:xfrm>
              <a:off x="7246014" y="1692325"/>
              <a:ext cx="1329720" cy="358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800" dirty="0" err="1">
                  <a:solidFill>
                    <a:schemeClr val="bg1">
                      <a:lumMod val="85000"/>
                    </a:schemeClr>
                  </a:solidFill>
                </a:rPr>
                <a:t>가나다라마다</a:t>
              </a:r>
              <a:endParaRPr kumimoji="1" lang="ko-KR" altLang="en-US" sz="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6625E14-CF2A-4872-8CB5-0F83D5DAA7F2}"/>
                </a:ext>
              </a:extLst>
            </p:cNvPr>
            <p:cNvSpPr txBox="1"/>
            <p:nvPr/>
          </p:nvSpPr>
          <p:spPr>
            <a:xfrm>
              <a:off x="7182085" y="1308753"/>
              <a:ext cx="1457577" cy="383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가나다라마다</a:t>
              </a:r>
              <a:endPara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8114D27D-B94B-433B-B4A2-F41774AF1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05" y="2479332"/>
            <a:ext cx="1028809" cy="89094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D602636-ACC5-4C10-9AE4-C654285FEF32}"/>
              </a:ext>
            </a:extLst>
          </p:cNvPr>
          <p:cNvSpPr txBox="1"/>
          <p:nvPr/>
        </p:nvSpPr>
        <p:spPr>
          <a:xfrm>
            <a:off x="6942313" y="3789359"/>
            <a:ext cx="4200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Simple and Intuitive UI / UX 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0A56A17-96A2-46DD-86A7-A71F988D1F02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405E3B-30FF-44DF-9203-1681403D8285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E6FDF17-AAAC-4A13-8124-B95FC1D8DB4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2636637" y="1434950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63" y="2662181"/>
            <a:ext cx="1193974" cy="1116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6362784" y="3485793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A2EB579-9336-4225-8687-7DD9BD8300FC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2216727" y="1475053"/>
            <a:ext cx="79961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04D4F8-01D0-4200-BDEC-A2BB3BFB173E}"/>
              </a:ext>
            </a:extLst>
          </p:cNvPr>
          <p:cNvSpPr txBox="1"/>
          <p:nvPr/>
        </p:nvSpPr>
        <p:spPr>
          <a:xfrm>
            <a:off x="1687415" y="132116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MIC</a:t>
            </a:r>
            <a:endParaRPr kumimoji="1" lang="ko-Kore-KR" altLang="en-US" sz="14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58DF6BD-85B7-4C17-8B35-A097D907B0E1}"/>
              </a:ext>
            </a:extLst>
          </p:cNvPr>
          <p:cNvCxnSpPr>
            <a:cxnSpLocks/>
          </p:cNvCxnSpPr>
          <p:nvPr/>
        </p:nvCxnSpPr>
        <p:spPr>
          <a:xfrm>
            <a:off x="4059502" y="1579311"/>
            <a:ext cx="121170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F6FD50-A0D2-43AE-A6C3-DC581630A3C1}"/>
              </a:ext>
            </a:extLst>
          </p:cNvPr>
          <p:cNvSpPr txBox="1"/>
          <p:nvPr/>
        </p:nvSpPr>
        <p:spPr>
          <a:xfrm>
            <a:off x="5329612" y="1425422"/>
            <a:ext cx="86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Speaker</a:t>
            </a:r>
            <a:endParaRPr kumimoji="1" lang="ko-Kore-KR" altLang="en-US" sz="14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34AA6A-F87E-4824-A215-8F42358FABAD}"/>
              </a:ext>
            </a:extLst>
          </p:cNvPr>
          <p:cNvGrpSpPr/>
          <p:nvPr/>
        </p:nvGrpSpPr>
        <p:grpSpPr>
          <a:xfrm>
            <a:off x="7467997" y="2515468"/>
            <a:ext cx="1584400" cy="703586"/>
            <a:chOff x="5971660" y="4782710"/>
            <a:chExt cx="1584400" cy="70358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6A958D2-9ED9-4A73-9C42-EC5FE1A5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0AEA005-E278-4F4E-8512-597E8747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464DD70-562A-481D-B4A4-2B196F1883A8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7E576E-E7B2-44DA-97E9-929B44646086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E0A0076-F594-4B3D-BE8D-FB6E267EDCBF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5B8736B-FB87-433A-8936-6597AC6203DC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79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4318192" y="3429000"/>
            <a:ext cx="3571070" cy="6718232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77" y="4384200"/>
            <a:ext cx="1875778" cy="1753278"/>
          </a:xfrm>
          <a:prstGeom prst="rect">
            <a:avLst/>
          </a:prstGeom>
        </p:spPr>
      </p:pic>
      <p:pic>
        <p:nvPicPr>
          <p:cNvPr id="4" name="그림 3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367E925A-2B8D-4886-8FB2-7FD0677CC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90" y="1163960"/>
            <a:ext cx="1217962" cy="1217962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E9063622-6014-4EFA-88C0-1D47C1A07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8" y="1163960"/>
            <a:ext cx="1248873" cy="1248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BB39D2-6223-4A01-AF5E-FA19BE8113E6}"/>
              </a:ext>
            </a:extLst>
          </p:cNvPr>
          <p:cNvSpPr txBox="1"/>
          <p:nvPr/>
        </p:nvSpPr>
        <p:spPr>
          <a:xfrm>
            <a:off x="1191411" y="2597454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FC7B76-B2F2-45BE-9E45-19A15D1C085E}"/>
              </a:ext>
            </a:extLst>
          </p:cNvPr>
          <p:cNvSpPr txBox="1"/>
          <p:nvPr/>
        </p:nvSpPr>
        <p:spPr>
          <a:xfrm>
            <a:off x="9186286" y="2494876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STT, TTS</a:t>
            </a: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0A657B05-B9DB-4BAD-93F2-469CA5F9D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77" y="1163960"/>
            <a:ext cx="1780846" cy="15728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85BC7E-7E1A-4ABB-BD67-2A97A985522A}"/>
              </a:ext>
            </a:extLst>
          </p:cNvPr>
          <p:cNvSpPr/>
          <p:nvPr/>
        </p:nvSpPr>
        <p:spPr>
          <a:xfrm>
            <a:off x="6717971" y="1772941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cap="all" spc="500" dirty="0">
                <a:latin typeface="Raleway"/>
              </a:rPr>
              <a:t>KOMORAN</a:t>
            </a:r>
            <a:endParaRPr lang="en-US" altLang="ko-KR" b="1" i="0" cap="all" spc="500" dirty="0">
              <a:effectLst/>
              <a:latin typeface="Raleway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934EE46F-DFB3-4BDE-A622-7269C5037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16" y="3320390"/>
            <a:ext cx="2121191" cy="1187867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9CC19559-1673-4BE5-B265-FE66A3A2B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83" y="4728273"/>
            <a:ext cx="1284055" cy="128405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2114F6F-E30A-44E6-966C-28ECA37F9D84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11D413E-F096-4C8E-B006-B502EF97BDBB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00F39B2-C597-4249-8B4B-F6CFC099552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CA8102F9-20E0-47E0-A243-B883223D94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007" y="4291318"/>
            <a:ext cx="1264410" cy="12365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8A2985-EE1D-4DDD-B165-596A47CB401C}"/>
              </a:ext>
            </a:extLst>
          </p:cNvPr>
          <p:cNvSpPr txBox="1"/>
          <p:nvPr/>
        </p:nvSpPr>
        <p:spPr>
          <a:xfrm>
            <a:off x="9281314" y="5587335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Adobe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XD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ABF432-5EC1-40CC-B592-B837B50A241C}"/>
              </a:ext>
            </a:extLst>
          </p:cNvPr>
          <p:cNvSpPr txBox="1"/>
          <p:nvPr/>
        </p:nvSpPr>
        <p:spPr>
          <a:xfrm>
            <a:off x="1468868" y="6012328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Discord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13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3D1A17D-12C2-4931-9415-0AF53E961357}"/>
              </a:ext>
            </a:extLst>
          </p:cNvPr>
          <p:cNvGrpSpPr/>
          <p:nvPr/>
        </p:nvGrpSpPr>
        <p:grpSpPr>
          <a:xfrm>
            <a:off x="1180631" y="2819192"/>
            <a:ext cx="2324005" cy="1222244"/>
            <a:chOff x="523908" y="1405591"/>
            <a:chExt cx="8131069" cy="427630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4897294-3D17-4060-88AC-5C2EF7E95E07}"/>
                </a:ext>
              </a:extLst>
            </p:cNvPr>
            <p:cNvGrpSpPr/>
            <p:nvPr/>
          </p:nvGrpSpPr>
          <p:grpSpPr>
            <a:xfrm>
              <a:off x="4324036" y="1405591"/>
              <a:ext cx="2273065" cy="4276303"/>
              <a:chOff x="4419244" y="326694"/>
              <a:chExt cx="3133492" cy="5895019"/>
            </a:xfrm>
          </p:grpSpPr>
          <p:sp>
            <p:nvSpPr>
              <p:cNvPr id="25" name="모서리가 둥근 직사각형 4">
                <a:extLst>
                  <a:ext uri="{FF2B5EF4-FFF2-40B4-BE49-F238E27FC236}">
                    <a16:creationId xmlns:a16="http://schemas.microsoft.com/office/drawing/2014/main" id="{E13C046B-C688-4854-AEF5-5408C14642D5}"/>
                  </a:ext>
                </a:extLst>
              </p:cNvPr>
              <p:cNvSpPr/>
              <p:nvPr/>
            </p:nvSpPr>
            <p:spPr>
              <a:xfrm>
                <a:off x="4419244" y="326694"/>
                <a:ext cx="3133492" cy="5895019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E287B5D-A531-43A1-85E6-261F32FF8B23}"/>
                  </a:ext>
                </a:extLst>
              </p:cNvPr>
              <p:cNvSpPr/>
              <p:nvPr/>
            </p:nvSpPr>
            <p:spPr>
              <a:xfrm>
                <a:off x="4666941" y="567681"/>
                <a:ext cx="2638098" cy="444002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4615CF-F0C4-4385-8B55-CDA21109C87C}"/>
                  </a:ext>
                </a:extLst>
              </p:cNvPr>
              <p:cNvGrpSpPr/>
              <p:nvPr/>
            </p:nvGrpSpPr>
            <p:grpSpPr>
              <a:xfrm>
                <a:off x="5482551" y="5479567"/>
                <a:ext cx="1006878" cy="264020"/>
                <a:chOff x="1539276" y="5249546"/>
                <a:chExt cx="705693" cy="180224"/>
              </a:xfrm>
            </p:grpSpPr>
            <p:sp>
              <p:nvSpPr>
                <p:cNvPr id="48" name="모서리가 둥근 직사각형 8">
                  <a:extLst>
                    <a:ext uri="{FF2B5EF4-FFF2-40B4-BE49-F238E27FC236}">
                      <a16:creationId xmlns:a16="http://schemas.microsoft.com/office/drawing/2014/main" id="{10B4FBA5-4241-4993-A306-8800BC8D3A7F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2C48F9AF-71CA-4C71-8C09-C3FFCE6BB9FF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DDC838A-2919-43E6-9E44-D03CA127A0E5}"/>
                  </a:ext>
                </a:extLst>
              </p:cNvPr>
              <p:cNvGrpSpPr/>
              <p:nvPr/>
            </p:nvGrpSpPr>
            <p:grpSpPr>
              <a:xfrm>
                <a:off x="5997279" y="4838901"/>
                <a:ext cx="114986" cy="111377"/>
                <a:chOff x="6315205" y="4732020"/>
                <a:chExt cx="114986" cy="111377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F6A5295C-5427-4AE5-9550-FF692DE8116F}"/>
                    </a:ext>
                  </a:extLst>
                </p:cNvPr>
                <p:cNvSpPr/>
                <p:nvPr/>
              </p:nvSpPr>
              <p:spPr>
                <a:xfrm>
                  <a:off x="6344648" y="4759524"/>
                  <a:ext cx="62631" cy="56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35B20717-A2AA-478A-9401-AEA23DFA4CE5}"/>
                    </a:ext>
                  </a:extLst>
                </p:cNvPr>
                <p:cNvSpPr/>
                <p:nvPr/>
              </p:nvSpPr>
              <p:spPr>
                <a:xfrm>
                  <a:off x="6315205" y="4732020"/>
                  <a:ext cx="114986" cy="11137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pic>
          <p:nvPicPr>
            <p:cNvPr id="50" name="그림 49" descr="표지판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E6E9464A-F885-425E-8D7B-99018D4A8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562" y="2825082"/>
              <a:ext cx="1193974" cy="1116000"/>
            </a:xfrm>
            <a:prstGeom prst="rect">
              <a:avLst/>
            </a:prstGeom>
          </p:spPr>
        </p:pic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D8602DAC-4BD3-46CB-ABC3-3C2F7975935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01" y="4698741"/>
              <a:ext cx="116354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85C88A-E629-4CCC-9219-C88566091111}"/>
                </a:ext>
              </a:extLst>
            </p:cNvPr>
            <p:cNvSpPr txBox="1"/>
            <p:nvPr/>
          </p:nvSpPr>
          <p:spPr>
            <a:xfrm>
              <a:off x="6910443" y="4544852"/>
              <a:ext cx="1744534" cy="719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500" dirty="0">
                  <a:latin typeface="Arial" panose="020B0604020202020204" pitchFamily="34" charset="0"/>
                  <a:cs typeface="Arial" panose="020B0604020202020204" pitchFamily="34" charset="0"/>
                </a:rPr>
                <a:t>Camera</a:t>
              </a:r>
              <a:endParaRPr kumimoji="1" lang="ko-Kore-KR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C1573D0-F0AD-45EA-AF7F-EC3FF71F2F8E}"/>
                </a:ext>
              </a:extLst>
            </p:cNvPr>
            <p:cNvCxnSpPr/>
            <p:nvPr/>
          </p:nvCxnSpPr>
          <p:spPr>
            <a:xfrm flipH="1" flipV="1">
              <a:off x="2603715" y="2665708"/>
              <a:ext cx="2856853" cy="201308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29B565A-1938-423D-BBD0-9B522D4292BF}"/>
                </a:ext>
              </a:extLst>
            </p:cNvPr>
            <p:cNvCxnSpPr>
              <a:cxnSpLocks/>
              <a:stCxn id="47" idx="2"/>
              <a:endCxn id="56" idx="4"/>
            </p:cNvCxnSpPr>
            <p:nvPr/>
          </p:nvCxnSpPr>
          <p:spPr>
            <a:xfrm flipH="1" flipV="1">
              <a:off x="2619214" y="3798135"/>
              <a:ext cx="2849544" cy="92105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DD1F187-4A06-47B5-99BF-0BE9CF1B69A9}"/>
                </a:ext>
              </a:extLst>
            </p:cNvPr>
            <p:cNvSpPr/>
            <p:nvPr/>
          </p:nvSpPr>
          <p:spPr>
            <a:xfrm>
              <a:off x="2541722" y="2665708"/>
              <a:ext cx="154983" cy="1132427"/>
            </a:xfrm>
            <a:prstGeom prst="ellipse">
              <a:avLst/>
            </a:prstGeom>
            <a:solidFill>
              <a:srgbClr val="E69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BA3F518-A1B7-425F-8681-9176C89F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08" y="2514704"/>
              <a:ext cx="2388471" cy="205807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053260" y="1133589"/>
            <a:ext cx="342431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Sequence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513473" y="1631435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ECB5F3-A218-42D2-A3AF-600D1F99D063}"/>
              </a:ext>
            </a:extLst>
          </p:cNvPr>
          <p:cNvCxnSpPr>
            <a:cxnSpLocks/>
          </p:cNvCxnSpPr>
          <p:nvPr/>
        </p:nvCxnSpPr>
        <p:spPr>
          <a:xfrm>
            <a:off x="3504636" y="3517398"/>
            <a:ext cx="85835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A13D69-C930-4F23-B089-63C12D84F63F}"/>
              </a:ext>
            </a:extLst>
          </p:cNvPr>
          <p:cNvSpPr txBox="1"/>
          <p:nvPr/>
        </p:nvSpPr>
        <p:spPr>
          <a:xfrm>
            <a:off x="1775077" y="4252286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using camera and A.I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FEC9E-B9DB-4076-8950-7ED3891AAED9}"/>
              </a:ext>
            </a:extLst>
          </p:cNvPr>
          <p:cNvSpPr txBox="1"/>
          <p:nvPr/>
        </p:nvSpPr>
        <p:spPr>
          <a:xfrm>
            <a:off x="3065752" y="324261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If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BE3A6F-0390-494F-9614-300A87AC4FE2}"/>
              </a:ext>
            </a:extLst>
          </p:cNvPr>
          <p:cNvGrpSpPr/>
          <p:nvPr/>
        </p:nvGrpSpPr>
        <p:grpSpPr>
          <a:xfrm>
            <a:off x="4868664" y="2824861"/>
            <a:ext cx="1392904" cy="1210903"/>
            <a:chOff x="1336951" y="1473714"/>
            <a:chExt cx="4829862" cy="419877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659CA2F-1626-42DC-9600-0D4F05EBAB09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103" name="모서리가 둥근 직사각형 4">
                <a:extLst>
                  <a:ext uri="{FF2B5EF4-FFF2-40B4-BE49-F238E27FC236}">
                    <a16:creationId xmlns:a16="http://schemas.microsoft.com/office/drawing/2014/main" id="{17E42214-2BD1-40F9-98E3-84BE3D47002F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07384352-639B-4808-95BD-C6135E731898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D187E4FA-ABBD-40F8-A8B4-7B69BC7E99E2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113" name="모서리가 둥근 직사각형 8">
                  <a:extLst>
                    <a:ext uri="{FF2B5EF4-FFF2-40B4-BE49-F238E27FC236}">
                      <a16:creationId xmlns:a16="http://schemas.microsoft.com/office/drawing/2014/main" id="{7AD5ACF2-E5DF-4AE8-821B-FF5B367AD703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D510F0C4-4385-4281-9491-8C9C4BA9BAC3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8EDE9EB4-FD29-4489-A490-2F6F9163F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108" name="모서리가 둥근 직사각형 3">
                <a:extLst>
                  <a:ext uri="{FF2B5EF4-FFF2-40B4-BE49-F238E27FC236}">
                    <a16:creationId xmlns:a16="http://schemas.microsoft.com/office/drawing/2014/main" id="{427B5E20-BD5D-47FD-9428-C8C28147F592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9" name="모서리가 둥근 직사각형 24">
                <a:extLst>
                  <a:ext uri="{FF2B5EF4-FFF2-40B4-BE49-F238E27FC236}">
                    <a16:creationId xmlns:a16="http://schemas.microsoft.com/office/drawing/2014/main" id="{257C8E96-C0B8-4561-8FE5-4115D5D1CDEB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D7BFF7E-5F42-4A35-8A14-8DA995EA617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9" name="모서리가 둥근 직사각형 34">
                <a:extLst>
                  <a:ext uri="{FF2B5EF4-FFF2-40B4-BE49-F238E27FC236}">
                    <a16:creationId xmlns:a16="http://schemas.microsoft.com/office/drawing/2014/main" id="{F3AC2DD9-7E73-43AD-AB53-8E569D9E05F7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79AE4F6-75A1-4F27-B531-47419288E319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5428147C-9846-4919-8576-90B16AFE2AF4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101" name="모서리가 둥근 직사각형 37">
                  <a:extLst>
                    <a:ext uri="{FF2B5EF4-FFF2-40B4-BE49-F238E27FC236}">
                      <a16:creationId xmlns:a16="http://schemas.microsoft.com/office/drawing/2014/main" id="{1533F127-8A37-4619-A463-8905305344C6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CC3F643-5E9F-42DF-B2EC-FC7D9EEDA6DE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9AD4003-7089-4059-B75B-8034CF477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6" name="모서리가 둥근 직사각형 49">
                <a:extLst>
                  <a:ext uri="{FF2B5EF4-FFF2-40B4-BE49-F238E27FC236}">
                    <a16:creationId xmlns:a16="http://schemas.microsoft.com/office/drawing/2014/main" id="{68CBB038-21E4-4367-83E2-0387C19D26BD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모서리가 둥근 직사각형 50">
                <a:extLst>
                  <a:ext uri="{FF2B5EF4-FFF2-40B4-BE49-F238E27FC236}">
                    <a16:creationId xmlns:a16="http://schemas.microsoft.com/office/drawing/2014/main" id="{8DD18418-606B-4A10-9174-D55FE0DD6ED7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" name="모서리가 둥근 직사각형 51">
                <a:extLst>
                  <a:ext uri="{FF2B5EF4-FFF2-40B4-BE49-F238E27FC236}">
                    <a16:creationId xmlns:a16="http://schemas.microsoft.com/office/drawing/2014/main" id="{F43AE1E2-F5A9-421C-9BA8-0CA27DDA3C1A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BE764BD-E061-4854-881A-BE526522D3C2}"/>
              </a:ext>
            </a:extLst>
          </p:cNvPr>
          <p:cNvGrpSpPr/>
          <p:nvPr/>
        </p:nvGrpSpPr>
        <p:grpSpPr>
          <a:xfrm>
            <a:off x="6336675" y="3078519"/>
            <a:ext cx="1584400" cy="703586"/>
            <a:chOff x="5971660" y="4782710"/>
            <a:chExt cx="1584400" cy="703586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008B2E8C-38FD-4966-B8CC-A8C5FB16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5A82CFE0-1905-4667-A0BC-4125069A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A0BE25B-8819-4E99-9226-1AEDE75B362F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4CD29B5-81B5-4CEE-AA03-4A678FCE7CAB}"/>
              </a:ext>
            </a:extLst>
          </p:cNvPr>
          <p:cNvCxnSpPr>
            <a:cxnSpLocks/>
          </p:cNvCxnSpPr>
          <p:nvPr/>
        </p:nvCxnSpPr>
        <p:spPr>
          <a:xfrm flipV="1">
            <a:off x="2600063" y="2499350"/>
            <a:ext cx="6493" cy="1776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B1040FFC-BECD-4B69-8F92-6784D8F3EBEB}"/>
              </a:ext>
            </a:extLst>
          </p:cNvPr>
          <p:cNvSpPr txBox="1"/>
          <p:nvPr/>
        </p:nvSpPr>
        <p:spPr>
          <a:xfrm>
            <a:off x="2412138" y="250603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Not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173119A-3CC8-4FD1-BCB1-82F0E9A6CA15}"/>
              </a:ext>
            </a:extLst>
          </p:cNvPr>
          <p:cNvSpPr txBox="1"/>
          <p:nvPr/>
        </p:nvSpPr>
        <p:spPr>
          <a:xfrm>
            <a:off x="1801655" y="2170306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Order Sequence</a:t>
            </a:r>
            <a:endParaRPr lang="ko-KR" altLang="en-US" sz="9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0ADEB8C-6E73-42A7-A7DA-1A80A6B17D26}"/>
              </a:ext>
            </a:extLst>
          </p:cNvPr>
          <p:cNvSpPr txBox="1"/>
          <p:nvPr/>
        </p:nvSpPr>
        <p:spPr>
          <a:xfrm>
            <a:off x="4607402" y="4252286"/>
            <a:ext cx="356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Provide Simple Order Sequence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 UI / UX for Elderly, 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Services )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90DC8D2-D428-4E54-9066-9F6A5A66A00A}"/>
              </a:ext>
            </a:extLst>
          </p:cNvPr>
          <p:cNvCxnSpPr>
            <a:cxnSpLocks/>
          </p:cNvCxnSpPr>
          <p:nvPr/>
        </p:nvCxnSpPr>
        <p:spPr>
          <a:xfrm>
            <a:off x="8248061" y="3542885"/>
            <a:ext cx="765310" cy="9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그림 123" descr="그리기이(가) 표시된 사진&#10;&#10;자동 생성된 설명">
            <a:extLst>
              <a:ext uri="{FF2B5EF4-FFF2-40B4-BE49-F238E27FC236}">
                <a16:creationId xmlns:a16="http://schemas.microsoft.com/office/drawing/2014/main" id="{F4586B8B-9FA2-40A2-BAB1-16E943D66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00" y="4969381"/>
            <a:ext cx="531940" cy="531940"/>
          </a:xfrm>
          <a:prstGeom prst="rect">
            <a:avLst/>
          </a:prstGeom>
        </p:spPr>
      </p:pic>
      <p:pic>
        <p:nvPicPr>
          <p:cNvPr id="125" name="그림 124" descr="그리기이(가) 표시된 사진&#10;&#10;자동 생성된 설명">
            <a:extLst>
              <a:ext uri="{FF2B5EF4-FFF2-40B4-BE49-F238E27FC236}">
                <a16:creationId xmlns:a16="http://schemas.microsoft.com/office/drawing/2014/main" id="{EEA3A22A-ABEB-4E33-B72B-F9ECB15DE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33" y="4932712"/>
            <a:ext cx="678128" cy="59890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FF115C27-1BFA-4C77-82CE-E47335DEF9D2}"/>
              </a:ext>
            </a:extLst>
          </p:cNvPr>
          <p:cNvSpPr txBox="1"/>
          <p:nvPr/>
        </p:nvSpPr>
        <p:spPr>
          <a:xfrm>
            <a:off x="9187430" y="4249733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Send Order Information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to Server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그림 126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BC7D547F-6184-4AF4-AC1B-73D2978D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492" y="3320692"/>
            <a:ext cx="531940" cy="497201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26ADFD05-392D-425F-8296-EB395517925F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6631F1B-DA0B-4A8C-BE7E-52AB4EDFC59E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3D64DFC-E7F0-4DAC-B2B1-62D690A8ECF8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55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61A0D3-266E-4BD6-AC26-CB297771158D}"/>
              </a:ext>
            </a:extLst>
          </p:cNvPr>
          <p:cNvSpPr/>
          <p:nvPr/>
        </p:nvSpPr>
        <p:spPr>
          <a:xfrm>
            <a:off x="644806" y="2258340"/>
            <a:ext cx="7219839" cy="329772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2D18257-58B6-4A43-8A27-66A08B00F997}"/>
              </a:ext>
            </a:extLst>
          </p:cNvPr>
          <p:cNvSpPr/>
          <p:nvPr/>
        </p:nvSpPr>
        <p:spPr>
          <a:xfrm>
            <a:off x="757642" y="2839394"/>
            <a:ext cx="6958151" cy="2593634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C0BDCA4-056D-4CDA-9EFC-EB3976ED4CA4}"/>
              </a:ext>
            </a:extLst>
          </p:cNvPr>
          <p:cNvSpPr/>
          <p:nvPr/>
        </p:nvSpPr>
        <p:spPr>
          <a:xfrm>
            <a:off x="888473" y="3221191"/>
            <a:ext cx="844530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318E2EA-FC13-4AE5-B33D-C273C429B3F6}"/>
              </a:ext>
            </a:extLst>
          </p:cNvPr>
          <p:cNvSpPr/>
          <p:nvPr/>
        </p:nvSpPr>
        <p:spPr>
          <a:xfrm>
            <a:off x="1845113" y="3221191"/>
            <a:ext cx="5706316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383842" y="1067190"/>
            <a:ext cx="342431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844055" y="1477950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 descr="스크린샷이(가) 표시된 사진&#10;&#10;자동 생성된 설명">
            <a:extLst>
              <a:ext uri="{FF2B5EF4-FFF2-40B4-BE49-F238E27FC236}">
                <a16:creationId xmlns:a16="http://schemas.microsoft.com/office/drawing/2014/main" id="{E0CD7D42-B033-4D13-A2F6-50802095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80" y="4352794"/>
            <a:ext cx="3627231" cy="1654857"/>
          </a:xfrm>
          <a:prstGeom prst="rect">
            <a:avLst/>
          </a:prstGeom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A51B221-F435-4B37-BBC7-7D9C44290354}"/>
              </a:ext>
            </a:extLst>
          </p:cNvPr>
          <p:cNvCxnSpPr>
            <a:cxnSpLocks/>
          </p:cNvCxnSpPr>
          <p:nvPr/>
        </p:nvCxnSpPr>
        <p:spPr>
          <a:xfrm flipH="1" flipV="1">
            <a:off x="7823200" y="2587625"/>
            <a:ext cx="719910" cy="262881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9BF726A-70FB-4723-9E87-F9C2B0D02E0A}"/>
              </a:ext>
            </a:extLst>
          </p:cNvPr>
          <p:cNvCxnSpPr>
            <a:cxnSpLocks/>
          </p:cNvCxnSpPr>
          <p:nvPr/>
        </p:nvCxnSpPr>
        <p:spPr>
          <a:xfrm flipH="1">
            <a:off x="7518400" y="5216434"/>
            <a:ext cx="1024710" cy="30171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8D86F5E-331C-4714-B2C2-A9D1FFF7DCCD}"/>
              </a:ext>
            </a:extLst>
          </p:cNvPr>
          <p:cNvSpPr txBox="1"/>
          <p:nvPr/>
        </p:nvSpPr>
        <p:spPr>
          <a:xfrm>
            <a:off x="2656114" y="2351314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Kiosk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094EB2-DD69-45F1-83CC-4E1BDB25C38F}"/>
              </a:ext>
            </a:extLst>
          </p:cNvPr>
          <p:cNvSpPr txBox="1"/>
          <p:nvPr/>
        </p:nvSpPr>
        <p:spPr>
          <a:xfrm>
            <a:off x="2032256" y="2879816"/>
            <a:ext cx="4703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 customer using camera and A.I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D32A3A-C536-4062-BB9D-CC9DB27303E9}"/>
              </a:ext>
            </a:extLst>
          </p:cNvPr>
          <p:cNvSpPr txBox="1"/>
          <p:nvPr/>
        </p:nvSpPr>
        <p:spPr>
          <a:xfrm>
            <a:off x="855443" y="4003368"/>
            <a:ext cx="91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Normal</a:t>
            </a:r>
          </a:p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Ordering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3B01F9-B6FF-4993-AF5B-F552CEC97D78}"/>
              </a:ext>
            </a:extLst>
          </p:cNvPr>
          <p:cNvSpPr txBox="1"/>
          <p:nvPr/>
        </p:nvSpPr>
        <p:spPr>
          <a:xfrm>
            <a:off x="3154808" y="3321198"/>
            <a:ext cx="2053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Simple Ordering for Elderly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5D8278D-8463-46D2-86C2-D80C19436738}"/>
              </a:ext>
            </a:extLst>
          </p:cNvPr>
          <p:cNvSpPr/>
          <p:nvPr/>
        </p:nvSpPr>
        <p:spPr>
          <a:xfrm>
            <a:off x="1997513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CAF3541-78E5-4FE2-B63C-59D231AE737D}"/>
              </a:ext>
            </a:extLst>
          </p:cNvPr>
          <p:cNvSpPr/>
          <p:nvPr/>
        </p:nvSpPr>
        <p:spPr>
          <a:xfrm>
            <a:off x="1997513" y="4148473"/>
            <a:ext cx="1391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/ UX </a:t>
            </a:r>
            <a:endParaRPr lang="ko-KR" altLang="en-US" sz="10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2ECC01F-A6E4-4639-AD88-79E5C4C6FBC9}"/>
              </a:ext>
            </a:extLst>
          </p:cNvPr>
          <p:cNvSpPr/>
          <p:nvPr/>
        </p:nvSpPr>
        <p:spPr>
          <a:xfrm>
            <a:off x="3463694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47F54-AB1C-4DF5-AF8B-542D9B9CB838}"/>
              </a:ext>
            </a:extLst>
          </p:cNvPr>
          <p:cNvSpPr/>
          <p:nvPr/>
        </p:nvSpPr>
        <p:spPr>
          <a:xfrm>
            <a:off x="3464495" y="4148473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and Guide</a:t>
            </a: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C195443-2AEC-4D44-AC1B-094F9544CB48}"/>
              </a:ext>
            </a:extLst>
          </p:cNvPr>
          <p:cNvSpPr/>
          <p:nvPr/>
        </p:nvSpPr>
        <p:spPr>
          <a:xfrm>
            <a:off x="4924477" y="3670302"/>
            <a:ext cx="1285081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C6E851-9F05-4D78-9820-E4CC72BAEA9E}"/>
              </a:ext>
            </a:extLst>
          </p:cNvPr>
          <p:cNvSpPr/>
          <p:nvPr/>
        </p:nvSpPr>
        <p:spPr>
          <a:xfrm>
            <a:off x="5000877" y="4131019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Coherent Control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30DF3AB-43A3-42CB-AC0B-ABD1F62ADF10}"/>
              </a:ext>
            </a:extLst>
          </p:cNvPr>
          <p:cNvSpPr/>
          <p:nvPr/>
        </p:nvSpPr>
        <p:spPr>
          <a:xfrm>
            <a:off x="6266246" y="3659680"/>
            <a:ext cx="1153458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2B5878-12A0-429F-91FF-F249D3D7FC56}"/>
              </a:ext>
            </a:extLst>
          </p:cNvPr>
          <p:cNvSpPr/>
          <p:nvPr/>
        </p:nvSpPr>
        <p:spPr>
          <a:xfrm>
            <a:off x="6346398" y="414561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Camera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DD3962B-A031-45DE-B9E5-5ABA4D0EF4AE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624D0C-0E28-4D7C-823B-212265004C3E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1DEC02C-D0F5-4507-8364-7BA989A98F5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82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80092E-D656-4852-8AB5-C9817763C4AF}"/>
              </a:ext>
            </a:extLst>
          </p:cNvPr>
          <p:cNvSpPr txBox="1"/>
          <p:nvPr/>
        </p:nvSpPr>
        <p:spPr>
          <a:xfrm>
            <a:off x="4383842" y="1584776"/>
            <a:ext cx="342431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Investigation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1F157D-91F4-4F1F-B5E2-A14FB80E2F07}"/>
              </a:ext>
            </a:extLst>
          </p:cNvPr>
          <p:cNvSpPr/>
          <p:nvPr/>
        </p:nvSpPr>
        <p:spPr>
          <a:xfrm flipV="1">
            <a:off x="5844055" y="2139801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D276FAD-0F99-423D-85FA-EB9CF3C6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24" y="2694879"/>
            <a:ext cx="3684671" cy="1468243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A99285C8-A0FA-4245-BDC7-89B248C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53" y="4163122"/>
            <a:ext cx="1326936" cy="1419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5D6B08B-683D-40E1-92F9-45C9A33F9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24" y="4296517"/>
            <a:ext cx="3823982" cy="138484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CD83846-5AAB-4C3C-B37F-18BAE57E1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3527"/>
            <a:ext cx="4162289" cy="12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5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26DCD51-FB3B-4BBE-9BEA-D528F679B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" y="1549284"/>
            <a:ext cx="8627917" cy="46665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B736CC-3650-4EA7-9205-C97FD8DAD2EA}"/>
              </a:ext>
            </a:extLst>
          </p:cNvPr>
          <p:cNvSpPr txBox="1"/>
          <p:nvPr/>
        </p:nvSpPr>
        <p:spPr>
          <a:xfrm>
            <a:off x="8853471" y="4136264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UI/UX DESIGN</a:t>
            </a:r>
          </a:p>
        </p:txBody>
      </p:sp>
      <p:pic>
        <p:nvPicPr>
          <p:cNvPr id="40" name="그림 39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6474BE55-FBE3-40DC-9F88-16D465434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25" y="2914190"/>
            <a:ext cx="1052808" cy="10296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4317D86-7861-47B8-8591-E3552F76B44B}"/>
              </a:ext>
            </a:extLst>
          </p:cNvPr>
          <p:cNvSpPr txBox="1"/>
          <p:nvPr/>
        </p:nvSpPr>
        <p:spPr>
          <a:xfrm>
            <a:off x="8923139" y="470085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2020.03.18 ~</a:t>
            </a:r>
          </a:p>
        </p:txBody>
      </p:sp>
    </p:spTree>
    <p:extLst>
      <p:ext uri="{BB962C8B-B14F-4D97-AF65-F5344CB8AC3E}">
        <p14:creationId xmlns:p14="http://schemas.microsoft.com/office/powerpoint/2010/main" val="365339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6DCD51-FB3B-4BBE-9BEA-D528F679B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668" y="1549284"/>
            <a:ext cx="8609950" cy="46665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B736CC-3650-4EA7-9205-C97FD8DAD2EA}"/>
              </a:ext>
            </a:extLst>
          </p:cNvPr>
          <p:cNvSpPr txBox="1"/>
          <p:nvPr/>
        </p:nvSpPr>
        <p:spPr>
          <a:xfrm>
            <a:off x="8853470" y="2812150"/>
            <a:ext cx="34243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UI/UX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317D86-7861-47B8-8591-E3552F76B44B}"/>
              </a:ext>
            </a:extLst>
          </p:cNvPr>
          <p:cNvSpPr txBox="1"/>
          <p:nvPr/>
        </p:nvSpPr>
        <p:spPr>
          <a:xfrm>
            <a:off x="8957973" y="3688364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2020.04.01 ~</a:t>
            </a:r>
          </a:p>
        </p:txBody>
      </p:sp>
      <p:pic>
        <p:nvPicPr>
          <p:cNvPr id="11" name="그림 10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699EC2C5-0AC2-4D5A-B092-4FA4DA11D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24" y="1671501"/>
            <a:ext cx="1052808" cy="1052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5597C-DEB3-437F-A609-A962E8666F46}"/>
              </a:ext>
            </a:extLst>
          </p:cNvPr>
          <p:cNvSpPr txBox="1"/>
          <p:nvPr/>
        </p:nvSpPr>
        <p:spPr>
          <a:xfrm>
            <a:off x="8853469" y="4373655"/>
            <a:ext cx="3424315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.class : 18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Layout : 12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Resource : 56</a:t>
            </a:r>
          </a:p>
        </p:txBody>
      </p:sp>
    </p:spTree>
    <p:extLst>
      <p:ext uri="{BB962C8B-B14F-4D97-AF65-F5344CB8AC3E}">
        <p14:creationId xmlns:p14="http://schemas.microsoft.com/office/powerpoint/2010/main" val="349277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45D3F46C-0F0C-4BE8-A89C-7857C793C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42" y="1758511"/>
            <a:ext cx="2540705" cy="4065128"/>
          </a:xfrm>
          <a:prstGeom prst="rect">
            <a:avLst/>
          </a:prstGeom>
        </p:spPr>
      </p:pic>
      <p:pic>
        <p:nvPicPr>
          <p:cNvPr id="5" name="그림 4" descr="장치이(가) 표시된 사진&#10;&#10;자동 생성된 설명">
            <a:extLst>
              <a:ext uri="{FF2B5EF4-FFF2-40B4-BE49-F238E27FC236}">
                <a16:creationId xmlns:a16="http://schemas.microsoft.com/office/drawing/2014/main" id="{5B21F5DA-6461-4817-9CDC-66262F57B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53" y="1758511"/>
            <a:ext cx="2540705" cy="40651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779303-5C21-4D1D-A17D-F1F6F97AE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647" y="1758511"/>
            <a:ext cx="2540705" cy="40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0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56E0F12D-660C-4AB9-9DA0-8933DC6B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6" y="1816607"/>
            <a:ext cx="2558215" cy="40931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9C3D26-90CF-4C8C-84A8-7594AB20A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94" y="1874458"/>
            <a:ext cx="2558213" cy="4093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205BC8-8674-479F-B617-7340F1438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80" y="1874458"/>
            <a:ext cx="2522057" cy="40352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9F2438-26C1-4635-AF18-7CCD12AEB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49" y="1874458"/>
            <a:ext cx="2558215" cy="40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7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154575" y="2450434"/>
            <a:ext cx="7175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Recently, unmanned order stores</a:t>
            </a: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been increasing rapidly.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325723" y="3609039"/>
            <a:ext cx="483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 of kiosks by the socially disadvantaged is causing problems.</a:t>
            </a:r>
            <a:endParaRPr lang="ko-KR" altLang="en-US" sz="14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29632B-BF3C-4391-B9A5-6257E4A11C00}"/>
              </a:ext>
            </a:extLst>
          </p:cNvPr>
          <p:cNvGrpSpPr/>
          <p:nvPr/>
        </p:nvGrpSpPr>
        <p:grpSpPr>
          <a:xfrm>
            <a:off x="1415262" y="1700512"/>
            <a:ext cx="3218389" cy="3385501"/>
            <a:chOff x="4366335" y="515465"/>
            <a:chExt cx="3715374" cy="390829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F832BA4-E868-4865-BA18-356CF9E3A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1833" l="9620" r="89620">
                          <a14:foregroundMark x1="50886" y1="6833" x2="45570" y2="82167"/>
                          <a14:foregroundMark x1="64304" y1="14833" x2="53924" y2="91833"/>
                          <a14:backgroundMark x1="29620" y1="92167" x2="40253" y2="95833"/>
                          <a14:backgroundMark x1="64051" y1="91833" x2="65316" y2="9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335" y="1250496"/>
              <a:ext cx="1850688" cy="281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병·의원 무인접수 키오스크 제품[사진=유비케어 제공]">
              <a:extLst>
                <a:ext uri="{FF2B5EF4-FFF2-40B4-BE49-F238E27FC236}">
                  <a16:creationId xmlns:a16="http://schemas.microsoft.com/office/drawing/2014/main" id="{05599850-49D1-4615-99A4-BF145A84DB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474" b="96832" l="10000" r="90000">
                          <a14:foregroundMark x1="51667" y1="7713" x2="51500" y2="73554"/>
                          <a14:foregroundMark x1="51500" y1="73554" x2="54500" y2="80165"/>
                          <a14:foregroundMark x1="54500" y1="80165" x2="61500" y2="73967"/>
                          <a14:foregroundMark x1="61500" y1="73967" x2="63167" y2="64463"/>
                          <a14:foregroundMark x1="63167" y1="64463" x2="67167" y2="70661"/>
                          <a14:foregroundMark x1="67167" y1="70661" x2="68500" y2="78788"/>
                          <a14:foregroundMark x1="68500" y1="78788" x2="66333" y2="87190"/>
                          <a14:foregroundMark x1="66333" y1="87190" x2="58667" y2="91460"/>
                          <a14:foregroundMark x1="58667" y1="91460" x2="47500" y2="93113"/>
                          <a14:foregroundMark x1="47500" y1="93113" x2="35667" y2="91047"/>
                          <a14:foregroundMark x1="45000" y1="33333" x2="54000" y2="11983"/>
                          <a14:foregroundMark x1="59667" y1="6612" x2="60167" y2="6612"/>
                          <a14:foregroundMark x1="51333" y1="95868" x2="53000" y2="96832"/>
                          <a14:foregroundMark x1="55500" y1="6474" x2="54500" y2="6612"/>
                          <a14:foregroundMark x1="47500" y1="28512" x2="42000" y2="36088"/>
                          <a14:foregroundMark x1="42000" y1="36088" x2="41000" y2="28512"/>
                          <a14:foregroundMark x1="41000" y1="28512" x2="44833" y2="301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3" r="22883"/>
            <a:stretch/>
          </p:blipFill>
          <p:spPr bwMode="auto">
            <a:xfrm>
              <a:off x="6754431" y="1100248"/>
              <a:ext cx="1327278" cy="2961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E277999-A2E6-4956-B0E7-28FD3D0DA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91" b="90009" l="9961" r="89909">
                          <a14:foregroundMark x1="48900" y1="89220" x2="64424" y2="90009"/>
                          <a14:foregroundMark x1="64424" y1="90009" x2="67529" y2="89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7811" r="18949" b="7811"/>
            <a:stretch/>
          </p:blipFill>
          <p:spPr bwMode="auto">
            <a:xfrm>
              <a:off x="5242528" y="515465"/>
              <a:ext cx="1948990" cy="3908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654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2349E530-6E12-4730-BCB4-B0914F8D3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05" y="1899422"/>
            <a:ext cx="2730411" cy="43686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2F74C32-44D7-45F2-918B-C7898D594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15" y="1816607"/>
            <a:ext cx="2782170" cy="44514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E75102-24BF-4641-B387-BB4CFFC4A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384" y="1816607"/>
            <a:ext cx="2782170" cy="44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2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3D572502-E290-4D63-92B4-B3499651E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25" y="2073781"/>
            <a:ext cx="2174493" cy="3479189"/>
          </a:xfrm>
          <a:prstGeom prst="rect">
            <a:avLst/>
          </a:prstGeom>
        </p:spPr>
      </p:pic>
      <p:pic>
        <p:nvPicPr>
          <p:cNvPr id="31" name="그림 30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F678AFE6-9604-43E6-913C-23595B55A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25" y="2073781"/>
            <a:ext cx="2170290" cy="34724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0BF2A24-74FA-4D06-84C5-12C5ED43F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22" y="2104264"/>
            <a:ext cx="2155442" cy="34487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2BE1F0-FE7B-4A47-ACBB-17E689E08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25" y="2073781"/>
            <a:ext cx="2174493" cy="34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22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B5597C-DEB3-437F-A609-A962E8666F46}"/>
              </a:ext>
            </a:extLst>
          </p:cNvPr>
          <p:cNvSpPr txBox="1"/>
          <p:nvPr/>
        </p:nvSpPr>
        <p:spPr>
          <a:xfrm>
            <a:off x="7268511" y="1396713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Consideration</a:t>
            </a:r>
          </a:p>
        </p:txBody>
      </p:sp>
      <p:pic>
        <p:nvPicPr>
          <p:cNvPr id="13" name="그림 12" descr="장치이(가) 표시된 사진&#10;&#10;자동 생성된 설명">
            <a:extLst>
              <a:ext uri="{FF2B5EF4-FFF2-40B4-BE49-F238E27FC236}">
                <a16:creationId xmlns:a16="http://schemas.microsoft.com/office/drawing/2014/main" id="{331ED413-D32A-4FA4-AB1D-97238677C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1" y="1520297"/>
            <a:ext cx="1613807" cy="25820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508DF2-7463-4E9D-A74C-9A24B31B2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49" y="1520296"/>
            <a:ext cx="1613807" cy="2582092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00B6D0A-BF05-4124-8A3B-4529A5AFD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1" y="4131376"/>
            <a:ext cx="1613807" cy="25820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565518-3D37-40C8-885F-5336A6B65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32" y="4131377"/>
            <a:ext cx="1613806" cy="2582090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F96A680C-50A8-4AAC-BC26-67BA69359E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38" y="4102388"/>
            <a:ext cx="1613806" cy="25820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FB7077-8E52-4A48-B65B-E2DCDAB67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18" y="1520296"/>
            <a:ext cx="1613808" cy="25820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E04A00-E70F-4C3B-82FE-273A8FFCE852}"/>
              </a:ext>
            </a:extLst>
          </p:cNvPr>
          <p:cNvSpPr/>
          <p:nvPr/>
        </p:nvSpPr>
        <p:spPr>
          <a:xfrm flipV="1">
            <a:off x="8728724" y="1922087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D56799-C072-4F74-ABD1-DEBB2ADFFB36}"/>
              </a:ext>
            </a:extLst>
          </p:cNvPr>
          <p:cNvSpPr txBox="1"/>
          <p:nvPr/>
        </p:nvSpPr>
        <p:spPr>
          <a:xfrm>
            <a:off x="6728580" y="2397318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Consistent layout and usability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BCF57F-71AE-4E64-861D-15BF2C14F88E}"/>
              </a:ext>
            </a:extLst>
          </p:cNvPr>
          <p:cNvSpPr txBox="1"/>
          <p:nvPr/>
        </p:nvSpPr>
        <p:spPr>
          <a:xfrm>
            <a:off x="6728580" y="2887930"/>
            <a:ext cx="538939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Meaningful buttons give a specific color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86F997-3D6D-4460-98FE-401C8D333659}"/>
              </a:ext>
            </a:extLst>
          </p:cNvPr>
          <p:cNvSpPr txBox="1"/>
          <p:nvPr/>
        </p:nvSpPr>
        <p:spPr>
          <a:xfrm>
            <a:off x="6728579" y="3380529"/>
            <a:ext cx="538939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3. Use infrared series of colors that are familiar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91731C-A101-4F84-91B9-88129D53534D}"/>
              </a:ext>
            </a:extLst>
          </p:cNvPr>
          <p:cNvSpPr txBox="1"/>
          <p:nvPr/>
        </p:nvSpPr>
        <p:spPr>
          <a:xfrm>
            <a:off x="6972676" y="3660974"/>
            <a:ext cx="538939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the eyes of the elderly as a whole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74A132-78A4-4698-9B62-738E22D8FA73}"/>
              </a:ext>
            </a:extLst>
          </p:cNvPr>
          <p:cNvSpPr txBox="1"/>
          <p:nvPr/>
        </p:nvSpPr>
        <p:spPr>
          <a:xfrm>
            <a:off x="6728578" y="4149616"/>
            <a:ext cx="5389397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4. Make the overall text and buttons larger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35FA0-789B-4D10-8C09-5D1C13B2E859}"/>
              </a:ext>
            </a:extLst>
          </p:cNvPr>
          <p:cNvSpPr txBox="1"/>
          <p:nvPr/>
        </p:nvSpPr>
        <p:spPr>
          <a:xfrm>
            <a:off x="6728577" y="4684560"/>
            <a:ext cx="5389397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5. Minimize the information on one screen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391DB4-7CFD-4352-9871-EF718A12D200}"/>
              </a:ext>
            </a:extLst>
          </p:cNvPr>
          <p:cNvSpPr txBox="1"/>
          <p:nvPr/>
        </p:nvSpPr>
        <p:spPr>
          <a:xfrm>
            <a:off x="6728576" y="5219504"/>
            <a:ext cx="5389397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6. Change used words to easier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10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akaoTalk_Video_20200423_1340_34_236">
            <a:hlinkClick r:id="" action="ppaction://media"/>
            <a:extLst>
              <a:ext uri="{FF2B5EF4-FFF2-40B4-BE49-F238E27FC236}">
                <a16:creationId xmlns:a16="http://schemas.microsoft.com/office/drawing/2014/main" id="{C51DFD7C-75CF-49D0-B95D-9DAA355375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6011" y="1254132"/>
            <a:ext cx="2884384" cy="51193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899738-44F8-433B-BBE9-73FC32A5D69F}"/>
              </a:ext>
            </a:extLst>
          </p:cNvPr>
          <p:cNvSpPr txBox="1"/>
          <p:nvPr/>
        </p:nvSpPr>
        <p:spPr>
          <a:xfrm>
            <a:off x="2493312" y="3536408"/>
            <a:ext cx="342431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11065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53126184">
            <a:extLst>
              <a:ext uri="{FF2B5EF4-FFF2-40B4-BE49-F238E27FC236}">
                <a16:creationId xmlns:a16="http://schemas.microsoft.com/office/drawing/2014/main" id="{307CA168-F4C9-45CA-B1A0-01CAD5C54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816607"/>
            <a:ext cx="6796450" cy="411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0CDF78-F84C-4C65-8B19-50F548B5EBDC}"/>
              </a:ext>
            </a:extLst>
          </p:cNvPr>
          <p:cNvSpPr/>
          <p:nvPr/>
        </p:nvSpPr>
        <p:spPr>
          <a:xfrm>
            <a:off x="8650046" y="1816607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cap="all" spc="500" dirty="0">
                <a:latin typeface="Raleway"/>
              </a:rPr>
              <a:t>KOMORAN</a:t>
            </a:r>
            <a:endParaRPr lang="en-US" altLang="ko-KR" b="1" i="0" cap="all" spc="500" dirty="0">
              <a:effectLst/>
              <a:latin typeface="Raleway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084B2-BC5C-45E7-8536-07BE62637EA3}"/>
              </a:ext>
            </a:extLst>
          </p:cNvPr>
          <p:cNvSpPr txBox="1"/>
          <p:nvPr/>
        </p:nvSpPr>
        <p:spPr>
          <a:xfrm>
            <a:off x="7794053" y="2370547"/>
            <a:ext cx="3424315" cy="8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Voice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Development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77C42D-291A-4D47-9317-03D55062CBAF}"/>
              </a:ext>
            </a:extLst>
          </p:cNvPr>
          <p:cNvSpPr txBox="1"/>
          <p:nvPr/>
        </p:nvSpPr>
        <p:spPr>
          <a:xfrm>
            <a:off x="7842049" y="3386665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2020.04.03 ~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BA7A07-E570-447A-B562-EE0CA54A1B31}"/>
              </a:ext>
            </a:extLst>
          </p:cNvPr>
          <p:cNvSpPr txBox="1"/>
          <p:nvPr/>
        </p:nvSpPr>
        <p:spPr>
          <a:xfrm>
            <a:off x="7842049" y="4164685"/>
            <a:ext cx="40277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Calculate the concordance by analyzing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3F300B-5B22-4030-84D4-9F24BCF609F4}"/>
              </a:ext>
            </a:extLst>
          </p:cNvPr>
          <p:cNvSpPr txBox="1"/>
          <p:nvPr/>
        </p:nvSpPr>
        <p:spPr>
          <a:xfrm>
            <a:off x="8091049" y="4474198"/>
            <a:ext cx="395816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morphology of a sentence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A3B234-A435-48C8-9557-5D7EC70F4200}"/>
              </a:ext>
            </a:extLst>
          </p:cNvPr>
          <p:cNvSpPr txBox="1"/>
          <p:nvPr/>
        </p:nvSpPr>
        <p:spPr>
          <a:xfrm>
            <a:off x="7842049" y="5114290"/>
            <a:ext cx="40277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Improve Speech Recognition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1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979D7-22BF-4CC0-A5B5-2C9D79433734}"/>
              </a:ext>
            </a:extLst>
          </p:cNvPr>
          <p:cNvSpPr txBox="1"/>
          <p:nvPr/>
        </p:nvSpPr>
        <p:spPr>
          <a:xfrm>
            <a:off x="4055172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Samsung Galaxy Tab</a:t>
            </a:r>
            <a:r>
              <a:rPr lang="ko-KR" altLang="en-US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S3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9.7”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2048x1536 (4:3)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pic>
        <p:nvPicPr>
          <p:cNvPr id="21" name="Picture 4" descr="ëì²´ íì¤í¸ ë¸ì¶">
            <a:extLst>
              <a:ext uri="{FF2B5EF4-FFF2-40B4-BE49-F238E27FC236}">
                <a16:creationId xmlns:a16="http://schemas.microsoft.com/office/drawing/2014/main" id="{1B5E95BD-4D63-4148-BA6A-A8670BB0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00" y="2266018"/>
            <a:ext cx="1807185" cy="18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3FB4C6-C2AB-4281-8FD3-27128DEAA046}"/>
              </a:ext>
            </a:extLst>
          </p:cNvPr>
          <p:cNvSpPr txBox="1"/>
          <p:nvPr/>
        </p:nvSpPr>
        <p:spPr>
          <a:xfrm>
            <a:off x="909383" y="4524275"/>
            <a:ext cx="3145789" cy="143116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iMUZ</a:t>
            </a:r>
            <a:r>
              <a:rPr lang="en-US" altLang="ko-KR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MuPad</a:t>
            </a:r>
            <a:r>
              <a:rPr lang="ko-KR" altLang="en-US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T10</a:t>
            </a:r>
          </a:p>
          <a:p>
            <a:pPr algn="ctr"/>
            <a:endParaRPr lang="en-US" altLang="ko-KR" sz="9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10.1”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(16:10)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</a:t>
            </a:r>
            <a:r>
              <a:rPr lang="ko-KR" altLang="en-US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 (Nougat)</a:t>
            </a:r>
            <a:endParaRPr lang="ko-KR" altLang="en-US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Picture 2" descr="í¬ì ëì§í iMUZ ë®¤í¨ë T10 WiFi 8GB (ì í)_ì´ë¯¸ì§">
            <a:extLst>
              <a:ext uri="{FF2B5EF4-FFF2-40B4-BE49-F238E27FC236}">
                <a16:creationId xmlns:a16="http://schemas.microsoft.com/office/drawing/2014/main" id="{C462C41B-BDA1-45F3-93DF-A5400748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27" y="2093103"/>
            <a:ext cx="2233759" cy="223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AF0E7794-05DD-4A31-8945-589050C5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99" y="2414685"/>
            <a:ext cx="1509849" cy="15098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AEF713-B007-47B0-AEA0-41ADA55612E8}"/>
              </a:ext>
            </a:extLst>
          </p:cNvPr>
          <p:cNvSpPr txBox="1"/>
          <p:nvPr/>
        </p:nvSpPr>
        <p:spPr>
          <a:xfrm>
            <a:off x="7679630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AVD ( NEXUS 7 2012 )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(16:9)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CBD18-8CDE-4D15-A969-CF584742300F}"/>
              </a:ext>
            </a:extLst>
          </p:cNvPr>
          <p:cNvSpPr txBox="1"/>
          <p:nvPr/>
        </p:nvSpPr>
        <p:spPr>
          <a:xfrm>
            <a:off x="4383842" y="14357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Device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6447DE-800B-4C95-AFC6-CB8AA6700B58}"/>
              </a:ext>
            </a:extLst>
          </p:cNvPr>
          <p:cNvSpPr/>
          <p:nvPr/>
        </p:nvSpPr>
        <p:spPr>
          <a:xfrm flipV="1">
            <a:off x="5844055" y="1961096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11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FA3E99C1-6E2F-4671-BB97-7624856A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7350211" y="1225139"/>
            <a:ext cx="3424315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effect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 flipH="1">
            <a:off x="8863149" y="1777170"/>
            <a:ext cx="398438" cy="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F38C02-EA31-4263-B43B-B605150D9CFF}"/>
              </a:ext>
            </a:extLst>
          </p:cNvPr>
          <p:cNvSpPr/>
          <p:nvPr/>
        </p:nvSpPr>
        <p:spPr>
          <a:xfrm>
            <a:off x="1845469" y="1819274"/>
            <a:ext cx="1345405" cy="1981201"/>
          </a:xfrm>
          <a:custGeom>
            <a:avLst/>
            <a:gdLst>
              <a:gd name="connsiteX0" fmla="*/ 62753 w 1344706"/>
              <a:gd name="connsiteY0" fmla="*/ 0 h 1981200"/>
              <a:gd name="connsiteX1" fmla="*/ 0 w 1344706"/>
              <a:gd name="connsiteY1" fmla="*/ 1972236 h 1981200"/>
              <a:gd name="connsiteX2" fmla="*/ 1344706 w 1344706"/>
              <a:gd name="connsiteY2" fmla="*/ 1981200 h 1981200"/>
              <a:gd name="connsiteX3" fmla="*/ 1290918 w 1344706"/>
              <a:gd name="connsiteY3" fmla="*/ 17930 h 1981200"/>
              <a:gd name="connsiteX4" fmla="*/ 62753 w 1344706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706" h="1981200">
                <a:moveTo>
                  <a:pt x="62753" y="0"/>
                </a:moveTo>
                <a:lnTo>
                  <a:pt x="0" y="1972236"/>
                </a:lnTo>
                <a:lnTo>
                  <a:pt x="1344706" y="1981200"/>
                </a:lnTo>
                <a:lnTo>
                  <a:pt x="1290918" y="17930"/>
                </a:lnTo>
                <a:lnTo>
                  <a:pt x="62753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AB433-4471-45CE-B978-65A0DC3F8F1B}"/>
              </a:ext>
            </a:extLst>
          </p:cNvPr>
          <p:cNvGrpSpPr/>
          <p:nvPr/>
        </p:nvGrpSpPr>
        <p:grpSpPr>
          <a:xfrm>
            <a:off x="7421929" y="2343241"/>
            <a:ext cx="4027734" cy="709025"/>
            <a:chOff x="6524627" y="2516860"/>
            <a:chExt cx="4027734" cy="70902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BA7A07-E570-447A-B562-EE0CA54A1B31}"/>
                </a:ext>
              </a:extLst>
            </p:cNvPr>
            <p:cNvSpPr txBox="1"/>
            <p:nvPr/>
          </p:nvSpPr>
          <p:spPr>
            <a:xfrm>
              <a:off x="6524627" y="2516860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Elderly people can reduce sense of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52318A-CA89-419D-918B-734C8C513C5D}"/>
                </a:ext>
              </a:extLst>
            </p:cNvPr>
            <p:cNvSpPr txBox="1"/>
            <p:nvPr/>
          </p:nvSpPr>
          <p:spPr>
            <a:xfrm>
              <a:off x="6524627" y="2809874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alienation in digital age.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A602DF2-94B4-4680-866F-1A338E67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10" y="2436488"/>
            <a:ext cx="714632" cy="6157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721EA8-7F68-4230-BD6C-1E46152C1EBE}"/>
              </a:ext>
            </a:extLst>
          </p:cNvPr>
          <p:cNvSpPr txBox="1"/>
          <p:nvPr/>
        </p:nvSpPr>
        <p:spPr>
          <a:xfrm>
            <a:off x="7421929" y="3412818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use of kiosks by the elderly enables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A84D9-7068-4D44-8D27-73D37DE15A9A}"/>
              </a:ext>
            </a:extLst>
          </p:cNvPr>
          <p:cNvSpPr txBox="1"/>
          <p:nvPr/>
        </p:nvSpPr>
        <p:spPr>
          <a:xfrm>
            <a:off x="7421929" y="3705832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rapid recognition and use of screens.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8A8878-4131-4898-B33E-3CACAE4D7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35" y="3551084"/>
            <a:ext cx="498781" cy="4987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70C718-216B-451B-877B-EA57EFE3A95C}"/>
              </a:ext>
            </a:extLst>
          </p:cNvPr>
          <p:cNvSpPr txBox="1"/>
          <p:nvPr/>
        </p:nvSpPr>
        <p:spPr>
          <a:xfrm>
            <a:off x="7421929" y="4482395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Auxiliary functions utilizing video and voice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3195E-0F56-4A57-A4A3-78F8E61F0B45}"/>
              </a:ext>
            </a:extLst>
          </p:cNvPr>
          <p:cNvSpPr txBox="1"/>
          <p:nvPr/>
        </p:nvSpPr>
        <p:spPr>
          <a:xfrm>
            <a:off x="7421928" y="4800458"/>
            <a:ext cx="4241153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can be applied to various devices.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2DAFD80-024A-4F31-97BB-1CACF6A3BE68}"/>
              </a:ext>
            </a:extLst>
          </p:cNvPr>
          <p:cNvSpPr/>
          <p:nvPr/>
        </p:nvSpPr>
        <p:spPr>
          <a:xfrm rot="16200000">
            <a:off x="6644241" y="4750135"/>
            <a:ext cx="555568" cy="29654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5093293-1F49-42C5-AA1A-EF9E803F6FBE}"/>
              </a:ext>
            </a:extLst>
          </p:cNvPr>
          <p:cNvSpPr/>
          <p:nvPr/>
        </p:nvSpPr>
        <p:spPr>
          <a:xfrm rot="16200000">
            <a:off x="6712349" y="4806552"/>
            <a:ext cx="422275" cy="207169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5C37EF3-7C4F-43B2-B55D-524A030215B0}"/>
              </a:ext>
            </a:extLst>
          </p:cNvPr>
          <p:cNvCxnSpPr>
            <a:cxnSpLocks/>
          </p:cNvCxnSpPr>
          <p:nvPr/>
        </p:nvCxnSpPr>
        <p:spPr>
          <a:xfrm>
            <a:off x="6867525" y="4659710"/>
            <a:ext cx="10803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714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CBD18-8CDE-4D15-A969-CF584742300F}"/>
              </a:ext>
            </a:extLst>
          </p:cNvPr>
          <p:cNvSpPr txBox="1"/>
          <p:nvPr/>
        </p:nvSpPr>
        <p:spPr>
          <a:xfrm>
            <a:off x="4383842" y="14357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6447DE-800B-4C95-AFC6-CB8AA6700B58}"/>
              </a:ext>
            </a:extLst>
          </p:cNvPr>
          <p:cNvSpPr/>
          <p:nvPr/>
        </p:nvSpPr>
        <p:spPr>
          <a:xfrm flipV="1">
            <a:off x="5844055" y="1961096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컴퓨터, 노트북, 화면이(가) 표시된 사진&#10;&#10;자동 생성된 설명">
            <a:extLst>
              <a:ext uri="{FF2B5EF4-FFF2-40B4-BE49-F238E27FC236}">
                <a16:creationId xmlns:a16="http://schemas.microsoft.com/office/drawing/2014/main" id="{3CF48E69-4E4E-490A-9063-8309044F8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51" y="4031202"/>
            <a:ext cx="2752083" cy="2427479"/>
          </a:xfrm>
          <a:prstGeom prst="rect">
            <a:avLst/>
          </a:prstGeom>
        </p:spPr>
      </p:pic>
      <p:pic>
        <p:nvPicPr>
          <p:cNvPr id="6" name="그림 5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97640462-2256-4F49-B679-2187BC2F9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31" y="2094901"/>
            <a:ext cx="4335453" cy="193630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0F96074-8063-4FBE-9B4B-E39E5B16A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72" y="4031202"/>
            <a:ext cx="3242515" cy="24274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9778F4-3C7A-43F0-992F-0FDAABB41659}"/>
              </a:ext>
            </a:extLst>
          </p:cNvPr>
          <p:cNvSpPr txBox="1"/>
          <p:nvPr/>
        </p:nvSpPr>
        <p:spPr>
          <a:xfrm>
            <a:off x="6757064" y="2643657"/>
            <a:ext cx="5169733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URL: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https://github.com/Naury74/CPL2_20201_Team13.git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A7A52-D3F0-4860-B8D1-D34387FB29D8}"/>
              </a:ext>
            </a:extLst>
          </p:cNvPr>
          <p:cNvSpPr txBox="1"/>
          <p:nvPr/>
        </p:nvSpPr>
        <p:spPr>
          <a:xfrm>
            <a:off x="7520563" y="3900214"/>
            <a:ext cx="1909187" cy="134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오경석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Naury74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이지민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blapis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박성원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tt0410tt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futory12</a:t>
            </a:r>
          </a:p>
        </p:txBody>
      </p:sp>
    </p:spTree>
    <p:extLst>
      <p:ext uri="{BB962C8B-B14F-4D97-AF65-F5344CB8AC3E}">
        <p14:creationId xmlns:p14="http://schemas.microsoft.com/office/powerpoint/2010/main" val="1300492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241883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2020-03-18   18:00 ~ 18:45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project topics and detailed progress plans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Decide the responsibilities of each team member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43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Project Development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81E20A3-24BB-42BA-92F9-F572ED046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683" y="3025385"/>
            <a:ext cx="2507680" cy="34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2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241883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2020-03-25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88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layout and use frequency of voice order assistance function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development priorities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4" y="3228974"/>
            <a:ext cx="442455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11F3E7-71FE-47BD-B1F2-3144ECAE6D8C}"/>
              </a:ext>
            </a:extLst>
          </p:cNvPr>
          <p:cNvSpPr txBox="1"/>
          <p:nvPr/>
        </p:nvSpPr>
        <p:spPr>
          <a:xfrm>
            <a:off x="1604210" y="247124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Determining theme and color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222C7-0854-430A-8336-241E34FA0347}"/>
              </a:ext>
            </a:extLst>
          </p:cNvPr>
          <p:cNvSpPr txBox="1"/>
          <p:nvPr/>
        </p:nvSpPr>
        <p:spPr>
          <a:xfrm>
            <a:off x="1604210" y="277555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Discuss order sequence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6CEA0-E077-465C-9635-90F16729F4FA}"/>
              </a:ext>
            </a:extLst>
          </p:cNvPr>
          <p:cNvSpPr txBox="1"/>
          <p:nvPr/>
        </p:nvSpPr>
        <p:spPr>
          <a:xfrm>
            <a:off x="1614600" y="37339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Placement of speech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A92217-4D2A-4C2D-B4A7-D6C57CA30CDD}"/>
              </a:ext>
            </a:extLst>
          </p:cNvPr>
          <p:cNvSpPr txBox="1"/>
          <p:nvPr/>
        </p:nvSpPr>
        <p:spPr>
          <a:xfrm>
            <a:off x="1614600" y="443772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development above all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04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380412" y="1555255"/>
            <a:ext cx="717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with existing kiosks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978864" y="266280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show too much information on one screen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앉아있는, 기계, 난로, 냉장고이(가) 표시된 사진&#10;&#10;자동 생성된 설명">
            <a:extLst>
              <a:ext uri="{FF2B5EF4-FFF2-40B4-BE49-F238E27FC236}">
                <a16:creationId xmlns:a16="http://schemas.microsoft.com/office/drawing/2014/main" id="{E72AE0DA-C083-49AE-B99C-416DD5B4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0" y="1372430"/>
            <a:ext cx="2803101" cy="37361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858BD-C931-462A-B747-9F3C25BDEE77}"/>
              </a:ext>
            </a:extLst>
          </p:cNvPr>
          <p:cNvSpPr/>
          <p:nvPr/>
        </p:nvSpPr>
        <p:spPr>
          <a:xfrm>
            <a:off x="7687040" y="202038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BF99A-C6A9-4D72-92DA-7245AD1726EB}"/>
              </a:ext>
            </a:extLst>
          </p:cNvPr>
          <p:cNvSpPr txBox="1"/>
          <p:nvPr/>
        </p:nvSpPr>
        <p:spPr>
          <a:xfrm>
            <a:off x="5978864" y="3240497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The boundaries of each item are not clear.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83F60-CD95-47FB-847C-68B048916B7D}"/>
              </a:ext>
            </a:extLst>
          </p:cNvPr>
          <p:cNvSpPr txBox="1"/>
          <p:nvPr/>
        </p:nvSpPr>
        <p:spPr>
          <a:xfrm>
            <a:off x="5978864" y="381819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3. have too wide a range of use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837D2-2823-4729-9279-9B479AAECD04}"/>
              </a:ext>
            </a:extLst>
          </p:cNvPr>
          <p:cNvSpPr txBox="1"/>
          <p:nvPr/>
        </p:nvSpPr>
        <p:spPr>
          <a:xfrm>
            <a:off x="5978863" y="4394830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4. The ordering process is complicated.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92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241883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705FE6-26C7-433A-ABA9-D7CB9FBDDB33}"/>
              </a:ext>
            </a:extLst>
          </p:cNvPr>
          <p:cNvGrpSpPr/>
          <p:nvPr/>
        </p:nvGrpSpPr>
        <p:grpSpPr>
          <a:xfrm>
            <a:off x="9891027" y="2154837"/>
            <a:ext cx="1338505" cy="2507681"/>
            <a:chOff x="9343271" y="1005533"/>
            <a:chExt cx="1338505" cy="250768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F5E9C9E-D240-4BEC-A984-39E8526CA943}"/>
                </a:ext>
              </a:extLst>
            </p:cNvPr>
            <p:cNvSpPr/>
            <p:nvPr/>
          </p:nvSpPr>
          <p:spPr>
            <a:xfrm rot="16200000">
              <a:off x="8758683" y="1590121"/>
              <a:ext cx="2507681" cy="1338505"/>
            </a:xfrm>
            <a:prstGeom prst="round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2BBC662-ACB8-40A4-87B4-D25B421F53EB}"/>
                </a:ext>
              </a:extLst>
            </p:cNvPr>
            <p:cNvSpPr/>
            <p:nvPr/>
          </p:nvSpPr>
          <p:spPr>
            <a:xfrm>
              <a:off x="9461958" y="1266527"/>
              <a:ext cx="1093065" cy="205048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3428B31-CF37-40E7-99DC-DDD4AE7354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08491" y="960479"/>
              <a:ext cx="0" cy="29834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2020-04-01   18:00 ~ 20:30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 using Adobe XD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Establishing android application development plan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2A4F0F1-637D-4705-86DE-FFB35F8B5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37" y="1630505"/>
            <a:ext cx="2394415" cy="3596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7389E5-A382-4B45-8A9A-B3A56E4CA090}"/>
              </a:ext>
            </a:extLst>
          </p:cNvPr>
          <p:cNvSpPr txBox="1"/>
          <p:nvPr/>
        </p:nvSpPr>
        <p:spPr>
          <a:xfrm>
            <a:off x="1612611" y="2739612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 and sequence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E52A03-A162-47EE-BE06-845B7748269E}"/>
              </a:ext>
            </a:extLst>
          </p:cNvPr>
          <p:cNvSpPr txBox="1"/>
          <p:nvPr/>
        </p:nvSpPr>
        <p:spPr>
          <a:xfrm>
            <a:off x="1597395" y="374676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menu select screen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58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241883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2020-04-08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additions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22707" y="2868182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the application of additional voice order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6" y="3858526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implementation and discussing modifications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50B2B19-DA23-418B-9035-F35275CE5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10" y="3129774"/>
            <a:ext cx="2310554" cy="3411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D5C0CE-A055-410A-AAD4-0E538481FBB8}"/>
              </a:ext>
            </a:extLst>
          </p:cNvPr>
          <p:cNvSpPr txBox="1"/>
          <p:nvPr/>
        </p:nvSpPr>
        <p:spPr>
          <a:xfrm>
            <a:off x="1604210" y="2526898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of clarity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E744DF-99B8-4A05-A0CB-60EDCE30AF5B}"/>
              </a:ext>
            </a:extLst>
          </p:cNvPr>
          <p:cNvSpPr txBox="1"/>
          <p:nvPr/>
        </p:nvSpPr>
        <p:spPr>
          <a:xfrm>
            <a:off x="1604210" y="350245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KOMORAN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F4A6A4-2CA5-45BE-A1C0-83B06C6DEAF3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select screen and Order-list Bug fix (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61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241883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2020-04-15   18:00 ~ 22:00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improve visibility and readability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additional required buttons and features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Detailed determination of next week's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964" y="3102011"/>
            <a:ext cx="207240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9AE9AB-21B7-43FD-8475-D5E4BA20D86E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the payment UI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8B965-215A-4F67-93D0-FCEFB253B6D8}"/>
              </a:ext>
            </a:extLst>
          </p:cNvPr>
          <p:cNvSpPr txBox="1"/>
          <p:nvPr/>
        </p:nvSpPr>
        <p:spPr>
          <a:xfrm>
            <a:off x="1617332" y="371409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button required in option selecting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1D30C-FFE3-426F-B1F9-637A6CA7D8EB}"/>
              </a:ext>
            </a:extLst>
          </p:cNvPr>
          <p:cNvSpPr txBox="1"/>
          <p:nvPr/>
        </p:nvSpPr>
        <p:spPr>
          <a:xfrm>
            <a:off x="1617332" y="277144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text size and change button image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597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241883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17:40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54079" y="5167704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CSP MOBILE LAB Office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Detailed Changes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camera application plan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resource management measures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606" y="1687111"/>
            <a:ext cx="3309058" cy="412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20:30 ~ 21:00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menu information text size increase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operate camera in background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termination issue when returning to B&amp;N ( not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15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11FE8D6-637E-42DC-98AB-79E990859ADB}"/>
              </a:ext>
            </a:extLst>
          </p:cNvPr>
          <p:cNvCxnSpPr>
            <a:cxnSpLocks/>
          </p:cNvCxnSpPr>
          <p:nvPr/>
        </p:nvCxnSpPr>
        <p:spPr>
          <a:xfrm>
            <a:off x="567394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0653A-F277-4BAD-99BC-00A9CCFCF41F}"/>
              </a:ext>
            </a:extLst>
          </p:cNvPr>
          <p:cNvSpPr txBox="1"/>
          <p:nvPr/>
        </p:nvSpPr>
        <p:spPr>
          <a:xfrm>
            <a:off x="1221223" y="1036898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052631-41D6-43CD-984E-CEA5653FBE39}"/>
              </a:ext>
            </a:extLst>
          </p:cNvPr>
          <p:cNvCxnSpPr>
            <a:cxnSpLocks/>
          </p:cNvCxnSpPr>
          <p:nvPr/>
        </p:nvCxnSpPr>
        <p:spPr>
          <a:xfrm>
            <a:off x="3285288" y="1127260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7A09DB-F11D-4D65-8558-6AEF177F6999}"/>
              </a:ext>
            </a:extLst>
          </p:cNvPr>
          <p:cNvSpPr txBox="1"/>
          <p:nvPr/>
        </p:nvSpPr>
        <p:spPr>
          <a:xfrm>
            <a:off x="1221228" y="236301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Idea-Sketch &amp;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Environment Building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1D1512-1E7F-4615-9281-A48F284329B2}"/>
              </a:ext>
            </a:extLst>
          </p:cNvPr>
          <p:cNvSpPr txBox="1"/>
          <p:nvPr/>
        </p:nvSpPr>
        <p:spPr>
          <a:xfrm>
            <a:off x="1221223" y="2963019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Design &amp; 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Prototype Production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A654DA-4E0C-43AB-B7B9-CE8451FDD43E}"/>
              </a:ext>
            </a:extLst>
          </p:cNvPr>
          <p:cNvSpPr txBox="1"/>
          <p:nvPr/>
        </p:nvSpPr>
        <p:spPr>
          <a:xfrm>
            <a:off x="1221223" y="3612576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UI / UX and F.D.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Production &amp; Apply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A358ED-B271-4890-AE66-18E8ED550898}"/>
              </a:ext>
            </a:extLst>
          </p:cNvPr>
          <p:cNvSpPr txBox="1"/>
          <p:nvPr/>
        </p:nvSpPr>
        <p:spPr>
          <a:xfrm>
            <a:off x="1221223" y="426213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Voice Order Assistant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C0057A-DEEA-4737-B890-0991BDBA4826}"/>
              </a:ext>
            </a:extLst>
          </p:cNvPr>
          <p:cNvSpPr txBox="1"/>
          <p:nvPr/>
        </p:nvSpPr>
        <p:spPr>
          <a:xfrm>
            <a:off x="1221223" y="4971652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Testing &amp; Debugging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D1A43-0DE5-416A-B7F1-308CDA5DA256}"/>
              </a:ext>
            </a:extLst>
          </p:cNvPr>
          <p:cNvSpPr txBox="1"/>
          <p:nvPr/>
        </p:nvSpPr>
        <p:spPr>
          <a:xfrm>
            <a:off x="1221223" y="5465728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Implementing Add-on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35CF47-1659-43D8-A7E8-D823273AC468}"/>
              </a:ext>
            </a:extLst>
          </p:cNvPr>
          <p:cNvSpPr txBox="1"/>
          <p:nvPr/>
        </p:nvSpPr>
        <p:spPr>
          <a:xfrm>
            <a:off x="4411295" y="1846595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March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382530-C5AD-45FC-87F5-55630B1BCC9D}"/>
              </a:ext>
            </a:extLst>
          </p:cNvPr>
          <p:cNvCxnSpPr>
            <a:cxnSpLocks/>
          </p:cNvCxnSpPr>
          <p:nvPr/>
        </p:nvCxnSpPr>
        <p:spPr>
          <a:xfrm>
            <a:off x="3504636" y="2671437"/>
            <a:ext cx="0" cy="2794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11CF60C-23F7-4F17-965A-D9FF1CA63966}"/>
              </a:ext>
            </a:extLst>
          </p:cNvPr>
          <p:cNvCxnSpPr>
            <a:cxnSpLocks/>
          </p:cNvCxnSpPr>
          <p:nvPr/>
        </p:nvCxnSpPr>
        <p:spPr>
          <a:xfrm>
            <a:off x="5673949" y="1943495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8399A1-D7DC-4A21-8F33-FFF17B91EB66}"/>
              </a:ext>
            </a:extLst>
          </p:cNvPr>
          <p:cNvSpPr txBox="1"/>
          <p:nvPr/>
        </p:nvSpPr>
        <p:spPr>
          <a:xfrm>
            <a:off x="6299505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BBA679-E2EA-4804-A884-5D201DBE5673}"/>
              </a:ext>
            </a:extLst>
          </p:cNvPr>
          <p:cNvSpPr txBox="1"/>
          <p:nvPr/>
        </p:nvSpPr>
        <p:spPr>
          <a:xfrm>
            <a:off x="8150997" y="1831113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4434C8-3037-48D6-BB11-831A5D0A718D}"/>
              </a:ext>
            </a:extLst>
          </p:cNvPr>
          <p:cNvSpPr txBox="1"/>
          <p:nvPr/>
        </p:nvSpPr>
        <p:spPr>
          <a:xfrm>
            <a:off x="9878284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F63A7B-D6A4-460D-B29D-D50A770F0FFB}"/>
              </a:ext>
            </a:extLst>
          </p:cNvPr>
          <p:cNvCxnSpPr>
            <a:cxnSpLocks/>
          </p:cNvCxnSpPr>
          <p:nvPr/>
        </p:nvCxnSpPr>
        <p:spPr>
          <a:xfrm>
            <a:off x="7472269" y="193785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8CAA446-8765-41FA-A942-F3FDA6FD4BD8}"/>
              </a:ext>
            </a:extLst>
          </p:cNvPr>
          <p:cNvCxnSpPr>
            <a:cxnSpLocks/>
          </p:cNvCxnSpPr>
          <p:nvPr/>
        </p:nvCxnSpPr>
        <p:spPr>
          <a:xfrm>
            <a:off x="9301069" y="195333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590F1B-03FF-4ED1-B72E-6013F6F90B25}"/>
              </a:ext>
            </a:extLst>
          </p:cNvPr>
          <p:cNvCxnSpPr>
            <a:cxnSpLocks/>
          </p:cNvCxnSpPr>
          <p:nvPr/>
        </p:nvCxnSpPr>
        <p:spPr>
          <a:xfrm>
            <a:off x="4855857" y="2671436"/>
            <a:ext cx="8180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B12B81CC-9DDF-492F-86FD-1DBD7220AE62}"/>
              </a:ext>
            </a:extLst>
          </p:cNvPr>
          <p:cNvSpPr/>
          <p:nvPr/>
        </p:nvSpPr>
        <p:spPr>
          <a:xfrm>
            <a:off x="7063551" y="3162089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EB73035-748A-4AFA-AA72-9735B3207EDE}"/>
              </a:ext>
            </a:extLst>
          </p:cNvPr>
          <p:cNvSpPr/>
          <p:nvPr/>
        </p:nvSpPr>
        <p:spPr>
          <a:xfrm>
            <a:off x="8646755" y="3816881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27914AD-798F-4CB5-8A40-31FA6BA99AE2}"/>
              </a:ext>
            </a:extLst>
          </p:cNvPr>
          <p:cNvSpPr/>
          <p:nvPr/>
        </p:nvSpPr>
        <p:spPr>
          <a:xfrm>
            <a:off x="9729382" y="4461203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D6F6A4E-D098-412E-B0AC-BDEDF01D9B77}"/>
              </a:ext>
            </a:extLst>
          </p:cNvPr>
          <p:cNvSpPr/>
          <p:nvPr/>
        </p:nvSpPr>
        <p:spPr>
          <a:xfrm>
            <a:off x="10270777" y="4909112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C2169BB-F6C3-4BF2-AF1C-39CD920BF364}"/>
              </a:ext>
            </a:extLst>
          </p:cNvPr>
          <p:cNvCxnSpPr>
            <a:cxnSpLocks/>
          </p:cNvCxnSpPr>
          <p:nvPr/>
        </p:nvCxnSpPr>
        <p:spPr>
          <a:xfrm>
            <a:off x="747226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DAD16C7-D1B4-40D7-BF84-5CD083D70AC2}"/>
              </a:ext>
            </a:extLst>
          </p:cNvPr>
          <p:cNvCxnSpPr>
            <a:cxnSpLocks/>
          </p:cNvCxnSpPr>
          <p:nvPr/>
        </p:nvCxnSpPr>
        <p:spPr>
          <a:xfrm>
            <a:off x="9301069" y="2307695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2D8B1BBD-DA6D-4457-A0CD-53596BA5DD28}"/>
              </a:ext>
            </a:extLst>
          </p:cNvPr>
          <p:cNvSpPr/>
          <p:nvPr/>
        </p:nvSpPr>
        <p:spPr>
          <a:xfrm>
            <a:off x="10294328" y="5465728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21EEBD0-CA38-4939-B1A1-42D765F94BF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73949" y="3224629"/>
            <a:ext cx="1389602" cy="80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56A59DA-A7DB-4438-ADF4-6391360909AA}"/>
              </a:ext>
            </a:extLst>
          </p:cNvPr>
          <p:cNvCxnSpPr>
            <a:cxnSpLocks/>
          </p:cNvCxnSpPr>
          <p:nvPr/>
        </p:nvCxnSpPr>
        <p:spPr>
          <a:xfrm>
            <a:off x="5924550" y="3884291"/>
            <a:ext cx="27432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F235CF7-66FA-4857-85D4-D77778B40CC3}"/>
              </a:ext>
            </a:extLst>
          </p:cNvPr>
          <p:cNvCxnSpPr>
            <a:cxnSpLocks/>
          </p:cNvCxnSpPr>
          <p:nvPr/>
        </p:nvCxnSpPr>
        <p:spPr>
          <a:xfrm>
            <a:off x="6865257" y="4523742"/>
            <a:ext cx="28641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B370FC1-3F1B-4ABD-B99B-C7842DB883CE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9301069" y="4971652"/>
            <a:ext cx="96970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EC47209-89F2-433D-B52D-4F9E840D13BE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9710115" y="5524307"/>
            <a:ext cx="584213" cy="396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E97CF64-B535-49D2-A6B6-715B9B6C6E13}"/>
              </a:ext>
            </a:extLst>
          </p:cNvPr>
          <p:cNvSpPr/>
          <p:nvPr/>
        </p:nvSpPr>
        <p:spPr>
          <a:xfrm>
            <a:off x="5611409" y="2608897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32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940737" y="1048127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Academic Society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103499" y="1111653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7860665" y="2326254"/>
            <a:ext cx="263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IPACT 2020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7468233" y="2835603"/>
            <a:ext cx="263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cs typeface="Arial" panose="020B0604020202020204" pitchFamily="34" charset="0"/>
              </a:rPr>
              <a:t>한국인터넷방송학회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7968240" y="3396119"/>
            <a:ext cx="1632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2020.06.26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3F3A1D7-F0F5-460C-98C5-5E306860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3" y="1793210"/>
            <a:ext cx="4691017" cy="38806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4F4E58-D4F1-490C-BC5E-A8C6BCB88065}"/>
              </a:ext>
            </a:extLst>
          </p:cNvPr>
          <p:cNvSpPr txBox="1"/>
          <p:nvPr/>
        </p:nvSpPr>
        <p:spPr>
          <a:xfrm>
            <a:off x="7620634" y="3925857"/>
            <a:ext cx="2632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장소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과학기술회관</a:t>
            </a:r>
          </a:p>
        </p:txBody>
      </p:sp>
    </p:spTree>
    <p:extLst>
      <p:ext uri="{BB962C8B-B14F-4D97-AF65-F5344CB8AC3E}">
        <p14:creationId xmlns:p14="http://schemas.microsoft.com/office/powerpoint/2010/main" val="3529283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5597912" y="1157121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Future Plan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 flipH="1">
            <a:off x="6160464" y="1614325"/>
            <a:ext cx="258265" cy="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6267598" y="2448792"/>
            <a:ext cx="263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Applying</a:t>
            </a:r>
          </a:p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Face Detection</a:t>
            </a:r>
            <a:endParaRPr lang="ko-KR" altLang="en-US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CBFE12-A84A-49F3-A4E0-272A6B772B9B}"/>
              </a:ext>
            </a:extLst>
          </p:cNvPr>
          <p:cNvGrpSpPr/>
          <p:nvPr/>
        </p:nvGrpSpPr>
        <p:grpSpPr>
          <a:xfrm>
            <a:off x="4044501" y="2206756"/>
            <a:ext cx="2324005" cy="1222244"/>
            <a:chOff x="523908" y="1405591"/>
            <a:chExt cx="8131069" cy="42763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5C01E49-703B-4150-B5E7-0FAAFDE5781F}"/>
                </a:ext>
              </a:extLst>
            </p:cNvPr>
            <p:cNvGrpSpPr/>
            <p:nvPr/>
          </p:nvGrpSpPr>
          <p:grpSpPr>
            <a:xfrm>
              <a:off x="4324036" y="1405591"/>
              <a:ext cx="2273065" cy="4276303"/>
              <a:chOff x="4419244" y="326694"/>
              <a:chExt cx="3133492" cy="5895019"/>
            </a:xfrm>
          </p:grpSpPr>
          <p:sp>
            <p:nvSpPr>
              <p:cNvPr id="28" name="모서리가 둥근 직사각형 4">
                <a:extLst>
                  <a:ext uri="{FF2B5EF4-FFF2-40B4-BE49-F238E27FC236}">
                    <a16:creationId xmlns:a16="http://schemas.microsoft.com/office/drawing/2014/main" id="{54E0B3F7-1CC6-4994-8C4F-8A615F4D7B20}"/>
                  </a:ext>
                </a:extLst>
              </p:cNvPr>
              <p:cNvSpPr/>
              <p:nvPr/>
            </p:nvSpPr>
            <p:spPr>
              <a:xfrm>
                <a:off x="4419244" y="326694"/>
                <a:ext cx="3133492" cy="5895019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A11F25F-0B63-4294-A804-E8D6A17AC5C4}"/>
                  </a:ext>
                </a:extLst>
              </p:cNvPr>
              <p:cNvSpPr/>
              <p:nvPr/>
            </p:nvSpPr>
            <p:spPr>
              <a:xfrm>
                <a:off x="4666941" y="567681"/>
                <a:ext cx="2638098" cy="444002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810F4C2-55DE-4FE5-97A1-F9CA8D91A557}"/>
                  </a:ext>
                </a:extLst>
              </p:cNvPr>
              <p:cNvGrpSpPr/>
              <p:nvPr/>
            </p:nvGrpSpPr>
            <p:grpSpPr>
              <a:xfrm>
                <a:off x="5482551" y="5479567"/>
                <a:ext cx="1006878" cy="264020"/>
                <a:chOff x="1539276" y="5249546"/>
                <a:chExt cx="705693" cy="180224"/>
              </a:xfrm>
            </p:grpSpPr>
            <p:sp>
              <p:nvSpPr>
                <p:cNvPr id="37" name="모서리가 둥근 직사각형 8">
                  <a:extLst>
                    <a:ext uri="{FF2B5EF4-FFF2-40B4-BE49-F238E27FC236}">
                      <a16:creationId xmlns:a16="http://schemas.microsoft.com/office/drawing/2014/main" id="{83C0CE9A-A48A-43BC-A827-515B3BCF0A82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AD7AB26E-87CC-4BAA-B3D3-04C401E2AA80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1BB4F0E-6AFB-46BF-83DB-1DD31C5ACBAA}"/>
                  </a:ext>
                </a:extLst>
              </p:cNvPr>
              <p:cNvGrpSpPr/>
              <p:nvPr/>
            </p:nvGrpSpPr>
            <p:grpSpPr>
              <a:xfrm>
                <a:off x="5997279" y="4838901"/>
                <a:ext cx="114986" cy="111377"/>
                <a:chOff x="6315205" y="4732020"/>
                <a:chExt cx="114986" cy="111377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96D3E9C-F954-4F65-A482-1B24C622DC3C}"/>
                    </a:ext>
                  </a:extLst>
                </p:cNvPr>
                <p:cNvSpPr/>
                <p:nvPr/>
              </p:nvSpPr>
              <p:spPr>
                <a:xfrm>
                  <a:off x="6344648" y="4759524"/>
                  <a:ext cx="62631" cy="56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1B3CB32-0763-4BD0-931B-93FA58C5B597}"/>
                    </a:ext>
                  </a:extLst>
                </p:cNvPr>
                <p:cNvSpPr/>
                <p:nvPr/>
              </p:nvSpPr>
              <p:spPr>
                <a:xfrm>
                  <a:off x="6315205" y="4732020"/>
                  <a:ext cx="114986" cy="11137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pic>
          <p:nvPicPr>
            <p:cNvPr id="15" name="그림 14" descr="표지판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157C1643-4F9C-47F3-8B3E-ADC270BC7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562" y="2825082"/>
              <a:ext cx="1193974" cy="1116000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8DD612-7E66-4887-8DCC-C23546C38C73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01" y="4698741"/>
              <a:ext cx="116354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784275-E23F-48FF-9A2C-77328039B816}"/>
                </a:ext>
              </a:extLst>
            </p:cNvPr>
            <p:cNvSpPr txBox="1"/>
            <p:nvPr/>
          </p:nvSpPr>
          <p:spPr>
            <a:xfrm>
              <a:off x="6910443" y="4544852"/>
              <a:ext cx="1744534" cy="719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500" dirty="0">
                  <a:latin typeface="Arial" panose="020B0604020202020204" pitchFamily="34" charset="0"/>
                  <a:cs typeface="Arial" panose="020B0604020202020204" pitchFamily="34" charset="0"/>
                </a:rPr>
                <a:t>Camera</a:t>
              </a:r>
              <a:endParaRPr kumimoji="1" lang="ko-Kore-KR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AA886A1-8E14-4AEF-A231-DD0BAB67B816}"/>
                </a:ext>
              </a:extLst>
            </p:cNvPr>
            <p:cNvCxnSpPr/>
            <p:nvPr/>
          </p:nvCxnSpPr>
          <p:spPr>
            <a:xfrm flipH="1" flipV="1">
              <a:off x="2603715" y="2665708"/>
              <a:ext cx="2856853" cy="201308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8C40190-94A3-4E67-8B02-9CAA3ECE20B3}"/>
                </a:ext>
              </a:extLst>
            </p:cNvPr>
            <p:cNvCxnSpPr>
              <a:cxnSpLocks/>
              <a:stCxn id="36" idx="2"/>
              <a:endCxn id="21" idx="4"/>
            </p:cNvCxnSpPr>
            <p:nvPr/>
          </p:nvCxnSpPr>
          <p:spPr>
            <a:xfrm flipH="1" flipV="1">
              <a:off x="2619214" y="3798135"/>
              <a:ext cx="2849544" cy="92105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CD9E20-7348-4C1F-BEB6-B8E7C45B5746}"/>
                </a:ext>
              </a:extLst>
            </p:cNvPr>
            <p:cNvSpPr/>
            <p:nvPr/>
          </p:nvSpPr>
          <p:spPr>
            <a:xfrm>
              <a:off x="2541722" y="2665708"/>
              <a:ext cx="154983" cy="1132427"/>
            </a:xfrm>
            <a:prstGeom prst="ellipse">
              <a:avLst/>
            </a:prstGeom>
            <a:solidFill>
              <a:srgbClr val="E69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343233F-21C8-4016-B7B8-F4C7C8371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08" y="2514704"/>
              <a:ext cx="2388471" cy="2058076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420A8A6-31E2-47C1-BE85-D27E035F40BB}"/>
              </a:ext>
            </a:extLst>
          </p:cNvPr>
          <p:cNvGrpSpPr/>
          <p:nvPr/>
        </p:nvGrpSpPr>
        <p:grpSpPr>
          <a:xfrm>
            <a:off x="4407491" y="3715706"/>
            <a:ext cx="1584400" cy="703586"/>
            <a:chOff x="5971660" y="4782710"/>
            <a:chExt cx="1584400" cy="70358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1D9A06C-6AAE-4834-99C6-B30482E38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87928D3-372D-4D9F-91EB-922E8C54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6F08CA-F587-4354-8B71-EB576145FB0C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C26A82F-4956-4D69-A984-924C4984A7A1}"/>
              </a:ext>
            </a:extLst>
          </p:cNvPr>
          <p:cNvSpPr txBox="1"/>
          <p:nvPr/>
        </p:nvSpPr>
        <p:spPr>
          <a:xfrm>
            <a:off x="6258633" y="3715706"/>
            <a:ext cx="263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Applying </a:t>
            </a:r>
          </a:p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Voice Assistance</a:t>
            </a:r>
            <a:endParaRPr lang="ko-KR" altLang="en-US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32C883-8772-4170-95FC-C15FD48F580E}"/>
              </a:ext>
            </a:extLst>
          </p:cNvPr>
          <p:cNvSpPr txBox="1"/>
          <p:nvPr/>
        </p:nvSpPr>
        <p:spPr>
          <a:xfrm>
            <a:off x="5991891" y="4724467"/>
            <a:ext cx="263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And…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AFF2B4-7F8C-422D-8B99-B82526304FFE}"/>
              </a:ext>
            </a:extLst>
          </p:cNvPr>
          <p:cNvSpPr txBox="1"/>
          <p:nvPr/>
        </p:nvSpPr>
        <p:spPr>
          <a:xfrm>
            <a:off x="5235596" y="5516213"/>
            <a:ext cx="263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Field Test and Survey</a:t>
            </a:r>
            <a:endParaRPr lang="ko-KR" altLang="en-US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2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666D28-1D52-8C43-A5F0-4F3CC6AF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21" y="3120942"/>
            <a:ext cx="2404220" cy="2024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08FBCB-ED68-DD43-9429-2F559270CCB9}"/>
              </a:ext>
            </a:extLst>
          </p:cNvPr>
          <p:cNvSpPr txBox="1"/>
          <p:nvPr/>
        </p:nvSpPr>
        <p:spPr>
          <a:xfrm>
            <a:off x="4037386" y="1618951"/>
            <a:ext cx="4117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Problem with the use of kiosk for elderly</a:t>
            </a:r>
            <a:endParaRPr kumimoji="1" lang="ko-Kore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6AD820-0CD0-D542-8317-974FBC7E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17" y="1666644"/>
            <a:ext cx="247934" cy="247934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18225C7-7FF4-4D4A-89D3-8D07D25C0536}"/>
              </a:ext>
            </a:extLst>
          </p:cNvPr>
          <p:cNvCxnSpPr>
            <a:cxnSpLocks/>
          </p:cNvCxnSpPr>
          <p:nvPr/>
        </p:nvCxnSpPr>
        <p:spPr>
          <a:xfrm>
            <a:off x="3780712" y="1974162"/>
            <a:ext cx="4769239" cy="0"/>
          </a:xfrm>
          <a:prstGeom prst="line">
            <a:avLst/>
          </a:prstGeom>
          <a:ln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CCC599-E6D0-CF4D-BD36-AE7E269ED0C9}"/>
              </a:ext>
            </a:extLst>
          </p:cNvPr>
          <p:cNvSpPr txBox="1"/>
          <p:nvPr/>
        </p:nvSpPr>
        <p:spPr>
          <a:xfrm>
            <a:off x="5497711" y="4396302"/>
            <a:ext cx="385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디지털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무인화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시대 노인을 위한 나라는 없다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C94D7-B361-4C42-923B-636B1403DE89}"/>
              </a:ext>
            </a:extLst>
          </p:cNvPr>
          <p:cNvSpPr txBox="1"/>
          <p:nvPr/>
        </p:nvSpPr>
        <p:spPr>
          <a:xfrm>
            <a:off x="5497711" y="315773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노인의 날 기획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키오스크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포기 무인기계가 두려운 노인들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E87C2C-3A7F-7547-AC3B-11583C481288}"/>
              </a:ext>
            </a:extLst>
          </p:cNvPr>
          <p:cNvSpPr txBox="1"/>
          <p:nvPr/>
        </p:nvSpPr>
        <p:spPr>
          <a:xfrm>
            <a:off x="5497711" y="3616538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[MT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리포트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노년층의 한탄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“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밥도 못시켜 먹는 세상이 왔구먼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19256-25BD-A845-AFD8-250D68747AD4}"/>
              </a:ext>
            </a:extLst>
          </p:cNvPr>
          <p:cNvSpPr txBox="1"/>
          <p:nvPr/>
        </p:nvSpPr>
        <p:spPr>
          <a:xfrm>
            <a:off x="5497710" y="5290101"/>
            <a:ext cx="549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 주문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계산기 들여놓자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60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대 단골은 발길을 끊었다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중앙일보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F5FCB-784C-6E4E-BD88-B71AE6986618}"/>
              </a:ext>
            </a:extLst>
          </p:cNvPr>
          <p:cNvSpPr txBox="1"/>
          <p:nvPr/>
        </p:nvSpPr>
        <p:spPr>
          <a:xfrm>
            <a:off x="5497711" y="4848292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노인들은 우리와 다른 세상을 살고 있다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미디오 오늘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566B9-1D53-8F47-B799-ED901F90B4E1}"/>
              </a:ext>
            </a:extLst>
          </p:cNvPr>
          <p:cNvSpPr txBox="1"/>
          <p:nvPr/>
        </p:nvSpPr>
        <p:spPr>
          <a:xfrm>
            <a:off x="5497711" y="268288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소비자기획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노인이나 장애인에겐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통곡의 벽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’...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모두를 위한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76" y="0"/>
            <a:ext cx="890400" cy="89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72FD8-4073-48C8-AF70-779D5F2B13BA}"/>
              </a:ext>
            </a:extLst>
          </p:cNvPr>
          <p:cNvSpPr txBox="1"/>
          <p:nvPr/>
        </p:nvSpPr>
        <p:spPr>
          <a:xfrm rot="20496443">
            <a:off x="2473361" y="2759550"/>
            <a:ext cx="635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87441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16F10FF-19D8-4CD9-B407-C2B61BA39174}"/>
              </a:ext>
            </a:extLst>
          </p:cNvPr>
          <p:cNvSpPr/>
          <p:nvPr/>
        </p:nvSpPr>
        <p:spPr>
          <a:xfrm>
            <a:off x="2253352" y="1399490"/>
            <a:ext cx="3409627" cy="300667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3D846-8A32-4687-A4EF-21BFDEEBBE1F}"/>
              </a:ext>
            </a:extLst>
          </p:cNvPr>
          <p:cNvSpPr/>
          <p:nvPr/>
        </p:nvSpPr>
        <p:spPr>
          <a:xfrm>
            <a:off x="6579120" y="1399490"/>
            <a:ext cx="3409627" cy="300667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2508141" y="5228475"/>
            <a:ext cx="7175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kiosk are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 Suitable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older people to use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08359-B6E7-46A1-B8EC-8953970C7190}"/>
              </a:ext>
            </a:extLst>
          </p:cNvPr>
          <p:cNvSpPr txBox="1"/>
          <p:nvPr/>
        </p:nvSpPr>
        <p:spPr>
          <a:xfrm>
            <a:off x="3063205" y="4388389"/>
            <a:ext cx="178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for Staff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6674738" y="4388389"/>
            <a:ext cx="321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on the use of kiosks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6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1780111" y="1618055"/>
            <a:ext cx="8935736" cy="18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and AI for Elderly</a:t>
            </a:r>
          </a:p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5966749" y="212136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EDC22-2DC7-4724-851F-51C41620B1DD}"/>
              </a:ext>
            </a:extLst>
          </p:cNvPr>
          <p:cNvSpPr/>
          <p:nvPr/>
        </p:nvSpPr>
        <p:spPr>
          <a:xfrm>
            <a:off x="1780111" y="3932306"/>
            <a:ext cx="8935736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NECESSITY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kiosk ordering system that is convenient for elderly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6AD2B-B8B4-4B3A-8CBF-95392BC17D5C}"/>
              </a:ext>
            </a:extLst>
          </p:cNvPr>
          <p:cNvSpPr/>
          <p:nvPr/>
        </p:nvSpPr>
        <p:spPr>
          <a:xfrm>
            <a:off x="5966749" y="4445265"/>
            <a:ext cx="562460" cy="45719"/>
          </a:xfrm>
          <a:prstGeom prst="rect">
            <a:avLst/>
          </a:prstGeom>
          <a:solidFill>
            <a:srgbClr val="D12D2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704899" y="1112626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13 Team Member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831119" y="1158038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35BF5AB-6F23-49DA-A627-39F356C24510}"/>
              </a:ext>
            </a:extLst>
          </p:cNvPr>
          <p:cNvSpPr txBox="1"/>
          <p:nvPr/>
        </p:nvSpPr>
        <p:spPr>
          <a:xfrm>
            <a:off x="2705360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오경석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51AB756-F68B-4026-8FDC-A76857F94A02}"/>
              </a:ext>
            </a:extLst>
          </p:cNvPr>
          <p:cNvCxnSpPr>
            <a:cxnSpLocks/>
          </p:cNvCxnSpPr>
          <p:nvPr/>
        </p:nvCxnSpPr>
        <p:spPr>
          <a:xfrm flipH="1">
            <a:off x="2922616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13F6998-A335-4F84-9E0A-F1116254DBFF}"/>
              </a:ext>
            </a:extLst>
          </p:cNvPr>
          <p:cNvSpPr txBox="1"/>
          <p:nvPr/>
        </p:nvSpPr>
        <p:spPr>
          <a:xfrm>
            <a:off x="4860183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이지민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23ABC99-48F5-4C35-A570-2A19554B7A70}"/>
              </a:ext>
            </a:extLst>
          </p:cNvPr>
          <p:cNvCxnSpPr>
            <a:cxnSpLocks/>
          </p:cNvCxnSpPr>
          <p:nvPr/>
        </p:nvCxnSpPr>
        <p:spPr>
          <a:xfrm flipH="1">
            <a:off x="5077439" y="3102232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D9F301-F8F6-4247-ABE3-1760F91E71AD}"/>
              </a:ext>
            </a:extLst>
          </p:cNvPr>
          <p:cNvSpPr txBox="1"/>
          <p:nvPr/>
        </p:nvSpPr>
        <p:spPr>
          <a:xfrm>
            <a:off x="7015006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박성원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C7F5942-3CFE-44C4-B1AD-0D0360AB6ED6}"/>
              </a:ext>
            </a:extLst>
          </p:cNvPr>
          <p:cNvCxnSpPr>
            <a:cxnSpLocks/>
          </p:cNvCxnSpPr>
          <p:nvPr/>
        </p:nvCxnSpPr>
        <p:spPr>
          <a:xfrm flipH="1">
            <a:off x="7232262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E4F3E6-D758-4542-89F7-FF4D4E5A02FC}"/>
              </a:ext>
            </a:extLst>
          </p:cNvPr>
          <p:cNvSpPr txBox="1"/>
          <p:nvPr/>
        </p:nvSpPr>
        <p:spPr>
          <a:xfrm>
            <a:off x="9169829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A7C4E63-8B4B-460C-AA22-922CD83D6F24}"/>
              </a:ext>
            </a:extLst>
          </p:cNvPr>
          <p:cNvCxnSpPr>
            <a:cxnSpLocks/>
          </p:cNvCxnSpPr>
          <p:nvPr/>
        </p:nvCxnSpPr>
        <p:spPr>
          <a:xfrm flipH="1">
            <a:off x="9387085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1DCA199-812C-4013-BAFF-32FB65010999}"/>
              </a:ext>
            </a:extLst>
          </p:cNvPr>
          <p:cNvSpPr txBox="1"/>
          <p:nvPr/>
        </p:nvSpPr>
        <p:spPr>
          <a:xfrm>
            <a:off x="2261807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8B267D-928D-4528-86C4-2933AB11410F}"/>
              </a:ext>
            </a:extLst>
          </p:cNvPr>
          <p:cNvSpPr txBox="1"/>
          <p:nvPr/>
        </p:nvSpPr>
        <p:spPr>
          <a:xfrm>
            <a:off x="4416630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FC7D35-1A2D-444D-863C-8DD365439B15}"/>
              </a:ext>
            </a:extLst>
          </p:cNvPr>
          <p:cNvSpPr txBox="1"/>
          <p:nvPr/>
        </p:nvSpPr>
        <p:spPr>
          <a:xfrm>
            <a:off x="8726276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Designer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880609-8897-45C7-8FB5-9665A5C32A6A}"/>
              </a:ext>
            </a:extLst>
          </p:cNvPr>
          <p:cNvSpPr txBox="1"/>
          <p:nvPr/>
        </p:nvSpPr>
        <p:spPr>
          <a:xfrm>
            <a:off x="6571453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38560D-FEA6-402C-9C59-FD1D6AF2B9E7}"/>
              </a:ext>
            </a:extLst>
          </p:cNvPr>
          <p:cNvSpPr txBox="1"/>
          <p:nvPr/>
        </p:nvSpPr>
        <p:spPr>
          <a:xfrm>
            <a:off x="2261807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 Generalization in Project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980A4E-A19E-4EA0-8955-AB7CF1A0498E}"/>
              </a:ext>
            </a:extLst>
          </p:cNvPr>
          <p:cNvSpPr txBox="1"/>
          <p:nvPr/>
        </p:nvSpPr>
        <p:spPr>
          <a:xfrm>
            <a:off x="4416630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/ UX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Android App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F7E9BE-B7B5-4A20-B24F-309C1F719432}"/>
              </a:ext>
            </a:extLst>
          </p:cNvPr>
          <p:cNvSpPr txBox="1"/>
          <p:nvPr/>
        </p:nvSpPr>
        <p:spPr>
          <a:xfrm>
            <a:off x="6571453" y="4472993"/>
            <a:ext cx="1851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Voice Ordering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8C5C8F-4F8E-42C2-90B7-BB18A67F16D4}"/>
              </a:ext>
            </a:extLst>
          </p:cNvPr>
          <p:cNvSpPr txBox="1"/>
          <p:nvPr/>
        </p:nvSpPr>
        <p:spPr>
          <a:xfrm>
            <a:off x="8726276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Design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Order sequence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03B56D1E-BE96-4A56-B05A-06B2F44E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7115236" y="1006329"/>
            <a:ext cx="3424315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Overview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8558838" y="1656411"/>
            <a:ext cx="631658" cy="45719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CE3A8D-CB6E-4F99-BD9B-72EE091FD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513" y="2390264"/>
            <a:ext cx="655774" cy="560612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F73D96-931A-43B9-AC1D-288B903A3E22}"/>
              </a:ext>
            </a:extLst>
          </p:cNvPr>
          <p:cNvCxnSpPr>
            <a:cxnSpLocks/>
          </p:cNvCxnSpPr>
          <p:nvPr/>
        </p:nvCxnSpPr>
        <p:spPr>
          <a:xfrm>
            <a:off x="6788258" y="2593080"/>
            <a:ext cx="0" cy="15498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0E861F-5D3B-48AB-883E-2D65253C1295}"/>
              </a:ext>
            </a:extLst>
          </p:cNvPr>
          <p:cNvSpPr/>
          <p:nvPr/>
        </p:nvSpPr>
        <p:spPr>
          <a:xfrm>
            <a:off x="6072900" y="2486142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33E8BBE-AFBD-4BCC-A26A-D14A08EBD61C}"/>
              </a:ext>
            </a:extLst>
          </p:cNvPr>
          <p:cNvSpPr/>
          <p:nvPr/>
        </p:nvSpPr>
        <p:spPr>
          <a:xfrm>
            <a:off x="6058324" y="2468830"/>
            <a:ext cx="495946" cy="403481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B34492-0BDD-46A4-9510-7982C4FADAF6}"/>
              </a:ext>
            </a:extLst>
          </p:cNvPr>
          <p:cNvSpPr txBox="1"/>
          <p:nvPr/>
        </p:nvSpPr>
        <p:spPr>
          <a:xfrm>
            <a:off x="7695666" y="2352212"/>
            <a:ext cx="3767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Using Sensors and A.I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D1FED8-BF28-402C-BD65-C9049E3A9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26" y="3441460"/>
            <a:ext cx="891577" cy="772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2FFCC1-97E7-4360-95BF-8031BD5A329C}"/>
              </a:ext>
            </a:extLst>
          </p:cNvPr>
          <p:cNvSpPr txBox="1"/>
          <p:nvPr/>
        </p:nvSpPr>
        <p:spPr>
          <a:xfrm>
            <a:off x="7778541" y="3658233"/>
            <a:ext cx="363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 UI / UX 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1746719-5988-43A7-8BD1-13D0E7FC2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660" y="4782710"/>
            <a:ext cx="828105" cy="7035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4F23A7-F96A-4680-9045-A49B224E456E}"/>
              </a:ext>
            </a:extLst>
          </p:cNvPr>
          <p:cNvSpPr txBox="1"/>
          <p:nvPr/>
        </p:nvSpPr>
        <p:spPr>
          <a:xfrm>
            <a:off x="7818761" y="4876373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636D641-AF00-43FD-845F-46284B16D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20" y="4858434"/>
            <a:ext cx="589040" cy="49509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8E2CEA5-9473-4D72-BCC8-7505440DB6DC}"/>
              </a:ext>
            </a:extLst>
          </p:cNvPr>
          <p:cNvCxnSpPr>
            <a:cxnSpLocks/>
          </p:cNvCxnSpPr>
          <p:nvPr/>
        </p:nvCxnSpPr>
        <p:spPr>
          <a:xfrm>
            <a:off x="6799765" y="5054428"/>
            <a:ext cx="0" cy="15498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46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 및 </a:t>
            </a:r>
            <a:r>
              <a:rPr lang="en-US" altLang="ko-KR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AI</a:t>
            </a: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4324036" y="1405591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62" y="2825082"/>
            <a:ext cx="1193974" cy="11160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220E36A-B4E5-4C80-8F2E-BCC10B6479A8}"/>
              </a:ext>
            </a:extLst>
          </p:cNvPr>
          <p:cNvCxnSpPr>
            <a:cxnSpLocks/>
          </p:cNvCxnSpPr>
          <p:nvPr/>
        </p:nvCxnSpPr>
        <p:spPr>
          <a:xfrm>
            <a:off x="5746901" y="4698741"/>
            <a:ext cx="116354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19F3715-4B96-45B3-B96B-E1903858AB5B}"/>
              </a:ext>
            </a:extLst>
          </p:cNvPr>
          <p:cNvSpPr txBox="1"/>
          <p:nvPr/>
        </p:nvSpPr>
        <p:spPr>
          <a:xfrm>
            <a:off x="6910444" y="454485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1283E76-426F-4962-AF6D-DFA731D6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8" y="2514704"/>
            <a:ext cx="2388471" cy="205807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6BB5E07-61C9-4488-B99A-1B4D1C7C6D2D}"/>
              </a:ext>
            </a:extLst>
          </p:cNvPr>
          <p:cNvCxnSpPr/>
          <p:nvPr/>
        </p:nvCxnSpPr>
        <p:spPr>
          <a:xfrm flipH="1" flipV="1">
            <a:off x="2603715" y="2665708"/>
            <a:ext cx="2856853" cy="201308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5DE5537-E7D6-46D1-A75B-EF726637A821}"/>
              </a:ext>
            </a:extLst>
          </p:cNvPr>
          <p:cNvCxnSpPr>
            <a:cxnSpLocks/>
            <a:stCxn id="38" idx="2"/>
            <a:endCxn id="47" idx="4"/>
          </p:cNvCxnSpPr>
          <p:nvPr/>
        </p:nvCxnSpPr>
        <p:spPr>
          <a:xfrm flipH="1" flipV="1">
            <a:off x="2619214" y="3798135"/>
            <a:ext cx="2849544" cy="921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06568C4-258F-4528-A959-B5B453CB5B6C}"/>
              </a:ext>
            </a:extLst>
          </p:cNvPr>
          <p:cNvSpPr/>
          <p:nvPr/>
        </p:nvSpPr>
        <p:spPr>
          <a:xfrm>
            <a:off x="2541722" y="2665708"/>
            <a:ext cx="154983" cy="1132427"/>
          </a:xfrm>
          <a:prstGeom prst="ellipse">
            <a:avLst/>
          </a:prstGeom>
          <a:solidFill>
            <a:srgbClr val="E6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1BC3548-28E7-4A08-B86D-A1686884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221" y="2385402"/>
            <a:ext cx="655774" cy="560612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65B3097-C981-43E1-A42E-7EC6E94AF0F8}"/>
              </a:ext>
            </a:extLst>
          </p:cNvPr>
          <p:cNvCxnSpPr>
            <a:cxnSpLocks/>
          </p:cNvCxnSpPr>
          <p:nvPr/>
        </p:nvCxnSpPr>
        <p:spPr>
          <a:xfrm>
            <a:off x="9318966" y="2588218"/>
            <a:ext cx="0" cy="15498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BE60D65-F924-4057-A74B-F73FB13EDE5A}"/>
              </a:ext>
            </a:extLst>
          </p:cNvPr>
          <p:cNvSpPr/>
          <p:nvPr/>
        </p:nvSpPr>
        <p:spPr>
          <a:xfrm>
            <a:off x="8603608" y="248128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824E78F-B459-4F38-A6A6-0B0E06EDD15C}"/>
              </a:ext>
            </a:extLst>
          </p:cNvPr>
          <p:cNvSpPr/>
          <p:nvPr/>
        </p:nvSpPr>
        <p:spPr>
          <a:xfrm>
            <a:off x="8589032" y="2463968"/>
            <a:ext cx="495946" cy="403481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7030919" y="3296214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Customer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Hardware Camera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C1D1BC-0224-4AC0-89BD-10729D181184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22AED30-7602-4523-A8D2-EAA94266D7D7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A516B03-958D-4DE2-ACD2-93BC1D152EB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02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1546</Words>
  <Application>Microsoft Office PowerPoint</Application>
  <PresentationFormat>와이드스크린</PresentationFormat>
  <Paragraphs>348</Paragraphs>
  <Slides>36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HYHeadLine-Medium</vt:lpstr>
      <vt:lpstr>Nanum Myeongjo</vt:lpstr>
      <vt:lpstr>Raleway</vt:lpstr>
      <vt:lpstr>나눔스퀘어 ExtraBold</vt:lpstr>
      <vt:lpstr>돋움</vt:lpstr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경석 오</dc:creator>
  <cp:lastModifiedBy>경석 오</cp:lastModifiedBy>
  <cp:revision>133</cp:revision>
  <dcterms:created xsi:type="dcterms:W3CDTF">2020-03-19T05:25:48Z</dcterms:created>
  <dcterms:modified xsi:type="dcterms:W3CDTF">2020-04-23T10:50:29Z</dcterms:modified>
</cp:coreProperties>
</file>